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2" r:id="rId5"/>
    <p:sldId id="283" r:id="rId6"/>
    <p:sldId id="284" r:id="rId7"/>
    <p:sldId id="285" r:id="rId8"/>
    <p:sldId id="286" r:id="rId9"/>
    <p:sldId id="291" r:id="rId10"/>
    <p:sldId id="293" r:id="rId11"/>
    <p:sldId id="292" r:id="rId12"/>
    <p:sldId id="294" r:id="rId13"/>
    <p:sldId id="295" r:id="rId14"/>
    <p:sldId id="296" r:id="rId15"/>
    <p:sldId id="278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5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2E25A-8C73-44C2-A4D9-A3274D84B58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06F6-A9B6-4AA2-BD42-4CE159266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1FE8-2FED-446C-83F7-41C157F1D0D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8DA5-A8D1-482B-97DA-776C70017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3214428">
            <a:off x="5859254" y="-761984"/>
            <a:ext cx="244891" cy="38391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2382121">
            <a:off x="2622868" y="2725064"/>
            <a:ext cx="219659" cy="47645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 K JHA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DEPARTMENT OF PHYSICS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BITS PILANI K </a:t>
            </a:r>
            <a:r>
              <a:rPr lang="en-US" sz="2000" dirty="0" err="1" smtClean="0">
                <a:solidFill>
                  <a:srgbClr val="FFFF00"/>
                </a:solidFill>
              </a:rPr>
              <a:t>K</a:t>
            </a:r>
            <a:r>
              <a:rPr lang="en-US" sz="2000" dirty="0" smtClean="0">
                <a:solidFill>
                  <a:srgbClr val="FFFF00"/>
                </a:solidFill>
              </a:rPr>
              <a:t> BIRLA GOA CAMPUS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20</a:t>
            </a:r>
            <a:r>
              <a:rPr lang="en-US" sz="2000" baseline="30000" dirty="0" smtClean="0">
                <a:solidFill>
                  <a:srgbClr val="FFFF00"/>
                </a:solidFill>
              </a:rPr>
              <a:t>TH</a:t>
            </a:r>
            <a:r>
              <a:rPr lang="en-US" sz="2000" dirty="0" smtClean="0">
                <a:solidFill>
                  <a:srgbClr val="FFFF00"/>
                </a:solidFill>
              </a:rPr>
              <a:t> OF NOVEMBER 2014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Constraining models of neutron stars at saturation density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2536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724400" cy="95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0" y="304800"/>
            <a:ext cx="228600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COMMUNICATED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6200"/>
            <a:ext cx="9144000" cy="670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18" y="381000"/>
            <a:ext cx="8864782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734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76962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RESULTS: GW Strain Amplitude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990600"/>
            <a:ext cx="25241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1800" y="262596"/>
            <a:ext cx="3733800" cy="651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143000"/>
            <a:ext cx="8229600" cy="1798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Neutron stars are promising candidates to look for CGW</a:t>
            </a:r>
            <a:r>
              <a:rPr lang="en-US" sz="3200" dirty="0" smtClean="0">
                <a:solidFill>
                  <a:srgbClr val="FFFF00"/>
                </a:solidFill>
              </a:rPr>
              <a:t>. Advanced LIGO may be able to see them.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849562"/>
            <a:ext cx="8229600" cy="1798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With dark matter interactions also, one can model Neutron stars to account for recently observed massive stars.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068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56388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THANK YOU ALL FOR YOUR ATTENTION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hord 9"/>
          <p:cNvSpPr/>
          <p:nvPr/>
        </p:nvSpPr>
        <p:spPr>
          <a:xfrm rot="17547044">
            <a:off x="187635" y="-1552674"/>
            <a:ext cx="3649488" cy="3823643"/>
          </a:xfrm>
          <a:prstGeom prst="chord">
            <a:avLst/>
          </a:prstGeom>
          <a:gradFill flip="none" rotWithShape="1">
            <a:gsLst>
              <a:gs pos="0">
                <a:schemeClr val="bg2">
                  <a:lumMod val="25000"/>
                  <a:shade val="30000"/>
                  <a:satMod val="115000"/>
                </a:schemeClr>
              </a:gs>
              <a:gs pos="50000">
                <a:schemeClr val="bg2">
                  <a:lumMod val="25000"/>
                  <a:shade val="67500"/>
                  <a:satMod val="115000"/>
                </a:schemeClr>
              </a:gs>
              <a:gs pos="100000">
                <a:schemeClr val="bg2">
                  <a:lumMod val="2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&amp; Neutron Stars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qc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4082" y="1371601"/>
            <a:ext cx="5157207" cy="5714999"/>
          </a:xfrm>
          <a:prstGeom prst="rect">
            <a:avLst/>
          </a:prstGeom>
        </p:spPr>
      </p:pic>
      <p:pic>
        <p:nvPicPr>
          <p:cNvPr id="5" name="Picture 4" descr="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962400"/>
            <a:ext cx="3454400" cy="2590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733800" y="57150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Up Arrow 8"/>
          <p:cNvSpPr/>
          <p:nvPr/>
        </p:nvSpPr>
        <p:spPr>
          <a:xfrm>
            <a:off x="6858000" y="3657600"/>
            <a:ext cx="2286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562600" y="2022231"/>
            <a:ext cx="1484141" cy="1406769"/>
          </a:xfrm>
          <a:custGeom>
            <a:avLst/>
            <a:gdLst>
              <a:gd name="connsiteX0" fmla="*/ 0 w 1484141"/>
              <a:gd name="connsiteY0" fmla="*/ 1406769 h 1406769"/>
              <a:gd name="connsiteX1" fmla="*/ 309489 w 1484141"/>
              <a:gd name="connsiteY1" fmla="*/ 1139483 h 1406769"/>
              <a:gd name="connsiteX2" fmla="*/ 590843 w 1484141"/>
              <a:gd name="connsiteY2" fmla="*/ 14068 h 1406769"/>
              <a:gd name="connsiteX3" fmla="*/ 942535 w 1484141"/>
              <a:gd name="connsiteY3" fmla="*/ 1055077 h 1406769"/>
              <a:gd name="connsiteX4" fmla="*/ 1406769 w 1484141"/>
              <a:gd name="connsiteY4" fmla="*/ 1322363 h 1406769"/>
              <a:gd name="connsiteX5" fmla="*/ 1406769 w 1484141"/>
              <a:gd name="connsiteY5" fmla="*/ 1308295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141" h="1406769">
                <a:moveTo>
                  <a:pt x="0" y="1406769"/>
                </a:moveTo>
                <a:cubicBezTo>
                  <a:pt x="105507" y="1389184"/>
                  <a:pt x="211015" y="1371600"/>
                  <a:pt x="309489" y="1139483"/>
                </a:cubicBezTo>
                <a:cubicBezTo>
                  <a:pt x="407963" y="907366"/>
                  <a:pt x="485335" y="28136"/>
                  <a:pt x="590843" y="14068"/>
                </a:cubicBezTo>
                <a:cubicBezTo>
                  <a:pt x="696351" y="0"/>
                  <a:pt x="806547" y="837028"/>
                  <a:pt x="942535" y="1055077"/>
                </a:cubicBezTo>
                <a:cubicBezTo>
                  <a:pt x="1078523" y="1273126"/>
                  <a:pt x="1329397" y="1280160"/>
                  <a:pt x="1406769" y="1322363"/>
                </a:cubicBezTo>
                <a:cubicBezTo>
                  <a:pt x="1484141" y="1364566"/>
                  <a:pt x="1445455" y="1336430"/>
                  <a:pt x="1406769" y="1308295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036191" y="1946031"/>
            <a:ext cx="1484141" cy="1406769"/>
          </a:xfrm>
          <a:custGeom>
            <a:avLst/>
            <a:gdLst>
              <a:gd name="connsiteX0" fmla="*/ 0 w 1484141"/>
              <a:gd name="connsiteY0" fmla="*/ 1406769 h 1406769"/>
              <a:gd name="connsiteX1" fmla="*/ 309489 w 1484141"/>
              <a:gd name="connsiteY1" fmla="*/ 1139483 h 1406769"/>
              <a:gd name="connsiteX2" fmla="*/ 590843 w 1484141"/>
              <a:gd name="connsiteY2" fmla="*/ 14068 h 1406769"/>
              <a:gd name="connsiteX3" fmla="*/ 942535 w 1484141"/>
              <a:gd name="connsiteY3" fmla="*/ 1055077 h 1406769"/>
              <a:gd name="connsiteX4" fmla="*/ 1406769 w 1484141"/>
              <a:gd name="connsiteY4" fmla="*/ 1322363 h 1406769"/>
              <a:gd name="connsiteX5" fmla="*/ 1406769 w 1484141"/>
              <a:gd name="connsiteY5" fmla="*/ 1308295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141" h="1406769">
                <a:moveTo>
                  <a:pt x="0" y="1406769"/>
                </a:moveTo>
                <a:cubicBezTo>
                  <a:pt x="105507" y="1389184"/>
                  <a:pt x="211015" y="1371600"/>
                  <a:pt x="309489" y="1139483"/>
                </a:cubicBezTo>
                <a:cubicBezTo>
                  <a:pt x="407963" y="907366"/>
                  <a:pt x="485335" y="28136"/>
                  <a:pt x="590843" y="14068"/>
                </a:cubicBezTo>
                <a:cubicBezTo>
                  <a:pt x="696351" y="0"/>
                  <a:pt x="806547" y="837028"/>
                  <a:pt x="942535" y="1055077"/>
                </a:cubicBezTo>
                <a:cubicBezTo>
                  <a:pt x="1078523" y="1273126"/>
                  <a:pt x="1329397" y="1280160"/>
                  <a:pt x="1406769" y="1322363"/>
                </a:cubicBezTo>
                <a:cubicBezTo>
                  <a:pt x="1484141" y="1364566"/>
                  <a:pt x="1445455" y="1336430"/>
                  <a:pt x="1406769" y="1308295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62596"/>
            <a:ext cx="8229600" cy="651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QCD Phase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304800"/>
            <a:ext cx="7696200" cy="707886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JOURNEY &amp; THE DESTINATION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10" descr="bitslogo-3-copy-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867400"/>
            <a:ext cx="781879" cy="77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Notched Right Arrow 13"/>
          <p:cNvSpPr/>
          <p:nvPr/>
        </p:nvSpPr>
        <p:spPr>
          <a:xfrm>
            <a:off x="2819400" y="1676400"/>
            <a:ext cx="3505200" cy="228600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56846"/>
            <a:ext cx="20574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FINITE NUCLEI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1247336"/>
            <a:ext cx="20574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NEUTRON STARS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2580382"/>
            <a:ext cx="81534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DISTANCE IS ≈ 10 </a:t>
            </a: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ρ</a:t>
            </a:r>
            <a:r>
              <a:rPr lang="el-GR" sz="32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extrapolation !!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4124310"/>
            <a:ext cx="25146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Known by experiments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4114800"/>
            <a:ext cx="26670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Astrophysical observations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Curved Down Arrow 17"/>
          <p:cNvSpPr/>
          <p:nvPr/>
        </p:nvSpPr>
        <p:spPr>
          <a:xfrm>
            <a:off x="1524000" y="3429000"/>
            <a:ext cx="5943600" cy="609600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 rot="10800000">
            <a:off x="1524000" y="5333999"/>
            <a:ext cx="5943600" cy="609600"/>
          </a:xfrm>
          <a:prstGeom prst="curved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1800" y="4114800"/>
            <a:ext cx="2971800" cy="1077218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EQUATION OF STATE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0" y="3011537"/>
            <a:ext cx="1343467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239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tslogo-3-copy-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867400"/>
            <a:ext cx="781879" cy="77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457200"/>
            <a:ext cx="76962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NUCLEAR SATURATION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74798"/>
            <a:ext cx="5462587" cy="482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304800"/>
            <a:ext cx="76962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NUCLEAR MATTER SATURATIONPROPERTIES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14" descr="bitslogo-3-copy-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867400"/>
            <a:ext cx="781879" cy="77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5800" y="1219200"/>
            <a:ext cx="7721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95600" y="5739825"/>
            <a:ext cx="33528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DEFINED AT T = 0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444425"/>
            <a:ext cx="7696200" cy="707886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NUCLEAR EOS TO DESCRIBE DENSE OBJECTS SUCH AS NEUTRON STARS MUST  SATISFY THESE MINIMUM REQUIREMENTS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304800"/>
            <a:ext cx="76962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EQUATION OF STATE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066800"/>
            <a:ext cx="4114800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NS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FFFF00"/>
                </a:solidFill>
              </a:rPr>
              <a:t>CRUST</a:t>
            </a:r>
            <a:r>
              <a:rPr lang="en-US" sz="2800" b="1" dirty="0" smtClean="0"/>
              <a:t> +</a:t>
            </a:r>
            <a:r>
              <a:rPr lang="en-US" sz="2800" b="1" dirty="0" smtClean="0">
                <a:solidFill>
                  <a:srgbClr val="C00000"/>
                </a:solidFill>
              </a:rPr>
              <a:t>CORE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5105400" y="1143000"/>
            <a:ext cx="3276600" cy="2971800"/>
            <a:chOff x="5333206" y="4039394"/>
            <a:chExt cx="2973389" cy="2514600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4076700" y="5295900"/>
              <a:ext cx="2514600" cy="158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334001" y="6553200"/>
              <a:ext cx="2972594" cy="79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629400" y="4114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002060"/>
                </a:solidFill>
                <a:latin typeface="Calibri"/>
              </a:rPr>
              <a:t>ρ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19050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solidFill>
                  <a:srgbClr val="002060"/>
                </a:solidFill>
                <a:latin typeface="Calibri"/>
              </a:rPr>
              <a:t>ε</a:t>
            </a:r>
            <a:r>
              <a:rPr lang="en-US" sz="4400" b="1" dirty="0" smtClean="0">
                <a:solidFill>
                  <a:srgbClr val="002060"/>
                </a:solidFill>
                <a:latin typeface="Calibri"/>
              </a:rPr>
              <a:t>/</a:t>
            </a:r>
            <a:r>
              <a:rPr lang="az-Cyrl-AZ" sz="4400" b="1" dirty="0" smtClean="0">
                <a:solidFill>
                  <a:srgbClr val="002060"/>
                </a:solidFill>
                <a:latin typeface="Calibri"/>
              </a:rPr>
              <a:t>Р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181600" y="3554361"/>
            <a:ext cx="914400" cy="457200"/>
          </a:xfrm>
          <a:custGeom>
            <a:avLst/>
            <a:gdLst>
              <a:gd name="connsiteX0" fmla="*/ 0 w 914400"/>
              <a:gd name="connsiteY0" fmla="*/ 457200 h 457200"/>
              <a:gd name="connsiteX1" fmla="*/ 545690 w 914400"/>
              <a:gd name="connsiteY1" fmla="*/ 250723 h 457200"/>
              <a:gd name="connsiteX2" fmla="*/ 914400 w 914400"/>
              <a:gd name="connsiteY2" fmla="*/ 0 h 457200"/>
              <a:gd name="connsiteX3" fmla="*/ 914400 w 9144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457200">
                <a:moveTo>
                  <a:pt x="0" y="457200"/>
                </a:moveTo>
                <a:cubicBezTo>
                  <a:pt x="196645" y="392061"/>
                  <a:pt x="393290" y="326923"/>
                  <a:pt x="545690" y="250723"/>
                </a:cubicBezTo>
                <a:cubicBezTo>
                  <a:pt x="698090" y="174523"/>
                  <a:pt x="914400" y="0"/>
                  <a:pt x="914400" y="0"/>
                </a:cubicBezTo>
                <a:lnTo>
                  <a:pt x="914400" y="0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125497" y="2143432"/>
            <a:ext cx="1489587" cy="1396181"/>
          </a:xfrm>
          <a:custGeom>
            <a:avLst/>
            <a:gdLst>
              <a:gd name="connsiteX0" fmla="*/ 0 w 1489587"/>
              <a:gd name="connsiteY0" fmla="*/ 1396181 h 1396181"/>
              <a:gd name="connsiteX1" fmla="*/ 678425 w 1489587"/>
              <a:gd name="connsiteY1" fmla="*/ 894735 h 1396181"/>
              <a:gd name="connsiteX2" fmla="*/ 1371600 w 1489587"/>
              <a:gd name="connsiteY2" fmla="*/ 127819 h 1396181"/>
              <a:gd name="connsiteX3" fmla="*/ 1386348 w 1489587"/>
              <a:gd name="connsiteY3" fmla="*/ 127819 h 1396181"/>
              <a:gd name="connsiteX4" fmla="*/ 1386348 w 1489587"/>
              <a:gd name="connsiteY4" fmla="*/ 127819 h 139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587" h="1396181">
                <a:moveTo>
                  <a:pt x="0" y="1396181"/>
                </a:moveTo>
                <a:cubicBezTo>
                  <a:pt x="224912" y="1251154"/>
                  <a:pt x="449825" y="1106128"/>
                  <a:pt x="678425" y="894735"/>
                </a:cubicBezTo>
                <a:cubicBezTo>
                  <a:pt x="907025" y="683342"/>
                  <a:pt x="1253613" y="255638"/>
                  <a:pt x="1371600" y="127819"/>
                </a:cubicBezTo>
                <a:cubicBezTo>
                  <a:pt x="1489587" y="0"/>
                  <a:pt x="1386348" y="127819"/>
                  <a:pt x="1386348" y="127819"/>
                </a:cubicBezTo>
                <a:lnTo>
                  <a:pt x="1386348" y="127819"/>
                </a:lnTo>
              </a:path>
            </a:pathLst>
          </a:custGeom>
          <a:ln w="381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557868" y="1524000"/>
            <a:ext cx="442451" cy="663677"/>
          </a:xfrm>
          <a:custGeom>
            <a:avLst/>
            <a:gdLst>
              <a:gd name="connsiteX0" fmla="*/ 0 w 442451"/>
              <a:gd name="connsiteY0" fmla="*/ 663677 h 663677"/>
              <a:gd name="connsiteX1" fmla="*/ 294968 w 442451"/>
              <a:gd name="connsiteY1" fmla="*/ 294968 h 663677"/>
              <a:gd name="connsiteX2" fmla="*/ 442451 w 442451"/>
              <a:gd name="connsiteY2" fmla="*/ 0 h 663677"/>
              <a:gd name="connsiteX3" fmla="*/ 442451 w 442451"/>
              <a:gd name="connsiteY3" fmla="*/ 0 h 6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51" h="663677">
                <a:moveTo>
                  <a:pt x="0" y="663677"/>
                </a:moveTo>
                <a:cubicBezTo>
                  <a:pt x="110613" y="534629"/>
                  <a:pt x="221226" y="405581"/>
                  <a:pt x="294968" y="294968"/>
                </a:cubicBezTo>
                <a:cubicBezTo>
                  <a:pt x="368710" y="184355"/>
                  <a:pt x="442451" y="0"/>
                  <a:pt x="442451" y="0"/>
                </a:cubicBezTo>
                <a:lnTo>
                  <a:pt x="442451" y="0"/>
                </a:ln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990600" y="2590800"/>
            <a:ext cx="3505200" cy="3429000"/>
            <a:chOff x="990600" y="3657600"/>
            <a:chExt cx="3505200" cy="3429000"/>
          </a:xfrm>
        </p:grpSpPr>
        <p:sp>
          <p:nvSpPr>
            <p:cNvPr id="22" name="Oval 21"/>
            <p:cNvSpPr/>
            <p:nvPr/>
          </p:nvSpPr>
          <p:spPr>
            <a:xfrm>
              <a:off x="990600" y="3657600"/>
              <a:ext cx="3505200" cy="342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295400" y="3976468"/>
              <a:ext cx="2895600" cy="2819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600200" y="4343400"/>
              <a:ext cx="2286000" cy="214766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5800" y="1762780"/>
            <a:ext cx="4114800" cy="2492990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NS</a:t>
            </a:r>
            <a:r>
              <a:rPr lang="en-US" sz="3600" b="1" dirty="0" smtClean="0"/>
              <a:t> = BPS </a:t>
            </a:r>
          </a:p>
          <a:p>
            <a:pPr algn="ctr"/>
            <a:r>
              <a:rPr lang="en-US" sz="3600" b="1" dirty="0" smtClean="0"/>
              <a:t>+</a:t>
            </a:r>
          </a:p>
          <a:p>
            <a:pPr algn="ctr"/>
            <a:r>
              <a:rPr lang="en-US" sz="2800" b="1" dirty="0" smtClean="0"/>
              <a:t>NUCLEONS</a:t>
            </a:r>
            <a:r>
              <a:rPr lang="en-US" sz="2800" b="1" dirty="0" smtClean="0">
                <a:solidFill>
                  <a:srgbClr val="C00000"/>
                </a:solidFill>
              </a:rPr>
              <a:t>/ HYPERONS/ </a:t>
            </a:r>
            <a:r>
              <a:rPr lang="en-US" sz="2800" b="1" dirty="0" smtClean="0">
                <a:solidFill>
                  <a:srgbClr val="002060"/>
                </a:solidFill>
              </a:rPr>
              <a:t>QUARKS</a:t>
            </a:r>
            <a:r>
              <a:rPr lang="en-US" sz="2800" b="1" dirty="0" smtClean="0">
                <a:solidFill>
                  <a:srgbClr val="C00000"/>
                </a:solidFill>
              </a:rPr>
              <a:t>/ MIXED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95800" y="4648200"/>
            <a:ext cx="4191000" cy="192462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bitslogo-3-copy-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867400"/>
            <a:ext cx="781879" cy="77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itslogo-3-copy-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867400"/>
            <a:ext cx="781879" cy="77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85800" y="76200"/>
            <a:ext cx="7696200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MODEL PARAMETERS: </a:t>
            </a:r>
          </a:p>
          <a:p>
            <a:pPr algn="ctr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Chiral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sigma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model@Mean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Field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 K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Jha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&amp; H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Mishra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400" b="1" dirty="0" err="1" smtClean="0"/>
              <a:t>Phys.Rev</a:t>
            </a:r>
            <a:r>
              <a:rPr lang="en-US" sz="2400" b="1" dirty="0" smtClean="0"/>
              <a:t>. C78 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19200"/>
            <a:ext cx="9143999" cy="603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799" y="0"/>
            <a:ext cx="740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3377625"/>
            <a:ext cx="76962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CONSTRAINTS: EXPERIMENTAL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5800" y="304800"/>
            <a:ext cx="76962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RESULTS: WITH HYPERONS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6324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 SCHOOL ON ACCELERATOR, NUCLEAR AND PARTICLE PHYSICS, BHU, 2014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85988"/>
            <a:ext cx="6858000" cy="2486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194</Words>
  <Application>Microsoft Office PowerPoint</Application>
  <PresentationFormat>On-screen Show (4:3)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1_Office Theme</vt:lpstr>
      <vt:lpstr>Constraining models of neutron stars at saturation density</vt:lpstr>
      <vt:lpstr>&amp; Neutron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QUARK DECONFINEMENT IN HIGH MASS NEUTRON STARS</dc:title>
  <dc:creator>user</dc:creator>
  <cp:lastModifiedBy>dell</cp:lastModifiedBy>
  <cp:revision>122</cp:revision>
  <dcterms:created xsi:type="dcterms:W3CDTF">2014-08-25T05:41:55Z</dcterms:created>
  <dcterms:modified xsi:type="dcterms:W3CDTF">2014-11-20T06:18:59Z</dcterms:modified>
</cp:coreProperties>
</file>