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2" r:id="rId6"/>
    <p:sldId id="266" r:id="rId7"/>
    <p:sldId id="267" r:id="rId8"/>
    <p:sldId id="261" r:id="rId9"/>
    <p:sldId id="268" r:id="rId10"/>
    <p:sldId id="26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DFF"/>
    <a:srgbClr val="7D00FF"/>
    <a:srgbClr val="FF007D"/>
    <a:srgbClr val="0000FF"/>
    <a:srgbClr val="0099CC"/>
    <a:srgbClr val="FF7D7D"/>
    <a:srgbClr val="7DFF00"/>
    <a:srgbClr val="FF7D00"/>
    <a:srgbClr val="006400"/>
    <a:srgbClr val="004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6471" autoAdjust="0"/>
  </p:normalViewPr>
  <p:slideViewPr>
    <p:cSldViewPr>
      <p:cViewPr varScale="1">
        <p:scale>
          <a:sx n="75" d="100"/>
          <a:sy n="75" d="100"/>
        </p:scale>
        <p:origin x="-74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24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5A4DF4-A25A-4D7C-999F-56D238653630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8BDCDA6-C41E-473C-8E29-CFD707333C49}">
      <dgm:prSet phldrT="[Text]" custT="1"/>
      <dgm:spPr/>
      <dgm:t>
        <a:bodyPr/>
        <a:lstStyle/>
        <a:p>
          <a:r>
            <a:rPr lang="en-US" sz="3200" dirty="0" smtClean="0"/>
            <a:t>cooling</a:t>
          </a:r>
          <a:endParaRPr lang="en-US" sz="3200" dirty="0"/>
        </a:p>
      </dgm:t>
    </dgm:pt>
    <dgm:pt modelId="{51F6E380-17BD-49CE-9972-212A98270CC6}" type="parTrans" cxnId="{25BB44BC-0066-46AE-BB64-DA0F24DC8705}">
      <dgm:prSet/>
      <dgm:spPr/>
      <dgm:t>
        <a:bodyPr/>
        <a:lstStyle/>
        <a:p>
          <a:endParaRPr lang="en-US"/>
        </a:p>
      </dgm:t>
    </dgm:pt>
    <dgm:pt modelId="{E27665E8-E242-4F76-BEB2-85ABDBEF3B01}" type="sibTrans" cxnId="{25BB44BC-0066-46AE-BB64-DA0F24DC8705}">
      <dgm:prSet/>
      <dgm:spPr/>
      <dgm:t>
        <a:bodyPr/>
        <a:lstStyle/>
        <a:p>
          <a:endParaRPr lang="en-US"/>
        </a:p>
      </dgm:t>
    </dgm:pt>
    <dgm:pt modelId="{44707EED-524D-44B2-B2BB-C98AD4DAE670}">
      <dgm:prSet phldrT="[Text]" custT="1"/>
      <dgm:spPr>
        <a:solidFill>
          <a:schemeClr val="accent3"/>
        </a:solidFill>
      </dgm:spPr>
      <dgm:t>
        <a:bodyPr/>
        <a:lstStyle/>
        <a:p>
          <a:r>
            <a:rPr lang="en-US" sz="2400" dirty="0" smtClean="0"/>
            <a:t>Neutrino emissivity</a:t>
          </a:r>
          <a:endParaRPr lang="en-US" sz="2400" dirty="0"/>
        </a:p>
      </dgm:t>
    </dgm:pt>
    <dgm:pt modelId="{186C0573-7C59-4E73-9A90-0A3E8FB77B59}" type="parTrans" cxnId="{8A31C857-7B92-4D8D-8331-9F356F4F5A6D}">
      <dgm:prSet/>
      <dgm:spPr/>
      <dgm:t>
        <a:bodyPr/>
        <a:lstStyle/>
        <a:p>
          <a:endParaRPr lang="en-US"/>
        </a:p>
      </dgm:t>
    </dgm:pt>
    <dgm:pt modelId="{348AFA69-4905-403F-AC90-48C5A55D676C}" type="sibTrans" cxnId="{8A31C857-7B92-4D8D-8331-9F356F4F5A6D}">
      <dgm:prSet/>
      <dgm:spPr/>
      <dgm:t>
        <a:bodyPr/>
        <a:lstStyle/>
        <a:p>
          <a:endParaRPr lang="en-US"/>
        </a:p>
      </dgm:t>
    </dgm:pt>
    <dgm:pt modelId="{817D2BAC-F75D-4A97-BE60-0F56F5CCB03B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2400" dirty="0" smtClean="0"/>
            <a:t>Heat capacity</a:t>
          </a:r>
          <a:endParaRPr lang="en-US" sz="2400" dirty="0"/>
        </a:p>
      </dgm:t>
    </dgm:pt>
    <dgm:pt modelId="{7BBCB064-3516-44BD-ACCD-882D512A1121}" type="parTrans" cxnId="{C6884507-7F29-4148-8072-C44F54640114}">
      <dgm:prSet/>
      <dgm:spPr/>
      <dgm:t>
        <a:bodyPr/>
        <a:lstStyle/>
        <a:p>
          <a:endParaRPr lang="en-US"/>
        </a:p>
      </dgm:t>
    </dgm:pt>
    <dgm:pt modelId="{D24E341B-5107-4885-B714-02FF8F7DCA60}" type="sibTrans" cxnId="{C6884507-7F29-4148-8072-C44F54640114}">
      <dgm:prSet/>
      <dgm:spPr/>
      <dgm:t>
        <a:bodyPr/>
        <a:lstStyle/>
        <a:p>
          <a:endParaRPr lang="en-US"/>
        </a:p>
      </dgm:t>
    </dgm:pt>
    <dgm:pt modelId="{336BB978-2147-4FFE-8453-4715D87B5710}">
      <dgm:prSet custT="1"/>
      <dgm:spPr>
        <a:solidFill>
          <a:schemeClr val="accent4"/>
        </a:solidFill>
      </dgm:spPr>
      <dgm:t>
        <a:bodyPr/>
        <a:lstStyle/>
        <a:p>
          <a:r>
            <a:rPr lang="en-US" sz="2400" dirty="0" smtClean="0"/>
            <a:t>Reheating</a:t>
          </a:r>
          <a:endParaRPr lang="en-US" sz="2400" dirty="0"/>
        </a:p>
      </dgm:t>
    </dgm:pt>
    <dgm:pt modelId="{96C12E1F-E39C-460B-A4A3-CFCB8A1CE649}" type="parTrans" cxnId="{DCC8D479-B7AE-4C87-98AE-17F17185B7D3}">
      <dgm:prSet/>
      <dgm:spPr/>
      <dgm:t>
        <a:bodyPr/>
        <a:lstStyle/>
        <a:p>
          <a:endParaRPr lang="en-US"/>
        </a:p>
      </dgm:t>
    </dgm:pt>
    <dgm:pt modelId="{FCC35328-68B1-4673-AFA2-D4E4CEF9E4A5}" type="sibTrans" cxnId="{DCC8D479-B7AE-4C87-98AE-17F17185B7D3}">
      <dgm:prSet/>
      <dgm:spPr/>
      <dgm:t>
        <a:bodyPr/>
        <a:lstStyle/>
        <a:p>
          <a:endParaRPr lang="en-US"/>
        </a:p>
      </dgm:t>
    </dgm:pt>
    <dgm:pt modelId="{9F754FD4-FB76-4812-9B7F-E05BE61AB174}" type="pres">
      <dgm:prSet presAssocID="{3A5A4DF4-A25A-4D7C-999F-56D238653630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5F43E432-95A6-432A-9EB2-BAE16BA60087}" type="pres">
      <dgm:prSet presAssocID="{38BDCDA6-C41E-473C-8E29-CFD707333C49}" presName="Parent" presStyleLbl="node0" presStyleIdx="0" presStyleCnt="1" custScaleX="54645" custScaleY="52169">
        <dgm:presLayoutVars>
          <dgm:chMax val="5"/>
          <dgm:chPref val="5"/>
        </dgm:presLayoutVars>
      </dgm:prSet>
      <dgm:spPr/>
      <dgm:t>
        <a:bodyPr/>
        <a:lstStyle/>
        <a:p>
          <a:endParaRPr lang="en-US"/>
        </a:p>
      </dgm:t>
    </dgm:pt>
    <dgm:pt modelId="{E5C073CC-D750-452E-A4E2-FBFF842C2D33}" type="pres">
      <dgm:prSet presAssocID="{38BDCDA6-C41E-473C-8E29-CFD707333C49}" presName="Accent1" presStyleLbl="node1" presStyleIdx="0" presStyleCnt="15" custLinFactNeighborX="-5316" custLinFactNeighborY="53055"/>
      <dgm:spPr/>
    </dgm:pt>
    <dgm:pt modelId="{2202938E-48A2-454B-A50B-2CCD14E4343A}" type="pres">
      <dgm:prSet presAssocID="{38BDCDA6-C41E-473C-8E29-CFD707333C49}" presName="Accent2" presStyleLbl="node1" presStyleIdx="1" presStyleCnt="15" custLinFactX="80418" custLinFactY="-7721" custLinFactNeighborX="100000" custLinFactNeighborY="-100000"/>
      <dgm:spPr/>
    </dgm:pt>
    <dgm:pt modelId="{F0AB1F09-2F6D-4A51-AE35-60C84077363B}" type="pres">
      <dgm:prSet presAssocID="{38BDCDA6-C41E-473C-8E29-CFD707333C49}" presName="Accent3" presStyleLbl="node1" presStyleIdx="2" presStyleCnt="15" custLinFactX="-80588" custLinFactNeighborX="-100000" custLinFactNeighborY="50007"/>
      <dgm:spPr/>
    </dgm:pt>
    <dgm:pt modelId="{807DCEF5-E167-42DF-BC8D-F2E27040682C}" type="pres">
      <dgm:prSet presAssocID="{38BDCDA6-C41E-473C-8E29-CFD707333C49}" presName="Accent4" presStyleLbl="node1" presStyleIdx="3" presStyleCnt="15" custLinFactY="-37491" custLinFactNeighborX="26507" custLinFactNeighborY="-100000"/>
      <dgm:spPr/>
    </dgm:pt>
    <dgm:pt modelId="{56A6BBA2-E163-4448-87EF-06375CB0A07B}" type="pres">
      <dgm:prSet presAssocID="{38BDCDA6-C41E-473C-8E29-CFD707333C49}" presName="Accent5" presStyleLbl="node1" presStyleIdx="4" presStyleCnt="15"/>
      <dgm:spPr/>
    </dgm:pt>
    <dgm:pt modelId="{305361A4-0D67-4A91-96B3-47B76DFB749C}" type="pres">
      <dgm:prSet presAssocID="{38BDCDA6-C41E-473C-8E29-CFD707333C49}" presName="Accent6" presStyleLbl="node1" presStyleIdx="5" presStyleCnt="15" custLinFactNeighborX="93487" custLinFactNeighborY="-60508"/>
      <dgm:spPr/>
    </dgm:pt>
    <dgm:pt modelId="{B983B6C6-0617-4810-A4E9-32D2E0A6D859}" type="pres">
      <dgm:prSet presAssocID="{44707EED-524D-44B2-B2BB-C98AD4DAE670}" presName="Child1" presStyleLbl="node1" presStyleIdx="6" presStyleCnt="15" custScaleX="130341" custScaleY="129037" custLinFactNeighborX="37441" custLinFactNeighborY="-36262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02209637-4AE4-46D4-A0D1-3F4BD9192283}" type="pres">
      <dgm:prSet presAssocID="{44707EED-524D-44B2-B2BB-C98AD4DAE670}" presName="Accent7" presStyleCnt="0"/>
      <dgm:spPr/>
    </dgm:pt>
    <dgm:pt modelId="{E056B90A-B680-40C1-B301-E2C942BE054D}" type="pres">
      <dgm:prSet presAssocID="{44707EED-524D-44B2-B2BB-C98AD4DAE670}" presName="AccentHold1" presStyleLbl="node1" presStyleIdx="7" presStyleCnt="15"/>
      <dgm:spPr/>
    </dgm:pt>
    <dgm:pt modelId="{3DAA543D-E772-4909-A7CA-05414A2BBCA4}" type="pres">
      <dgm:prSet presAssocID="{44707EED-524D-44B2-B2BB-C98AD4DAE670}" presName="Accent8" presStyleCnt="0"/>
      <dgm:spPr/>
    </dgm:pt>
    <dgm:pt modelId="{6BC1234C-F20F-415B-9C4D-07C21B8CB3C6}" type="pres">
      <dgm:prSet presAssocID="{44707EED-524D-44B2-B2BB-C98AD4DAE670}" presName="AccentHold2" presStyleLbl="node1" presStyleIdx="8" presStyleCnt="15" custLinFactX="100000" custLinFactNeighborX="144317" custLinFactNeighborY="54544"/>
      <dgm:spPr/>
    </dgm:pt>
    <dgm:pt modelId="{33B7138B-64E1-47AC-9CD5-456AEF953BD3}" type="pres">
      <dgm:prSet presAssocID="{817D2BAC-F75D-4A97-BE60-0F56F5CCB03B}" presName="Child2" presStyleLbl="node1" presStyleIdx="9" presStyleCnt="15" custScaleX="116775" custScaleY="112933" custLinFactX="-117475" custLinFactY="43082" custLinFactNeighborX="-200000" custLinFactNeighborY="100000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6471F5C7-A187-4A22-A37E-F20312D561DE}" type="pres">
      <dgm:prSet presAssocID="{817D2BAC-F75D-4A97-BE60-0F56F5CCB03B}" presName="Accent9" presStyleCnt="0"/>
      <dgm:spPr/>
    </dgm:pt>
    <dgm:pt modelId="{2C4E5CCF-F0EF-4C10-878D-888AED40B47D}" type="pres">
      <dgm:prSet presAssocID="{817D2BAC-F75D-4A97-BE60-0F56F5CCB03B}" presName="AccentHold1" presStyleLbl="node1" presStyleIdx="10" presStyleCnt="15" custLinFactX="-300000" custLinFactY="300000" custLinFactNeighborX="-333523" custLinFactNeighborY="378445"/>
      <dgm:spPr/>
    </dgm:pt>
    <dgm:pt modelId="{A5C9DDC1-88E3-466F-B724-334E30E83810}" type="pres">
      <dgm:prSet presAssocID="{817D2BAC-F75D-4A97-BE60-0F56F5CCB03B}" presName="Accent10" presStyleCnt="0"/>
      <dgm:spPr/>
    </dgm:pt>
    <dgm:pt modelId="{D1EF95A5-20EC-4244-AA66-32B4CFFD19D0}" type="pres">
      <dgm:prSet presAssocID="{817D2BAC-F75D-4A97-BE60-0F56F5CCB03B}" presName="AccentHold2" presStyleLbl="node1" presStyleIdx="11" presStyleCnt="15" custLinFactX="100000" custLinFactY="-271274" custLinFactNeighborX="107729" custLinFactNeighborY="-300000"/>
      <dgm:spPr/>
    </dgm:pt>
    <dgm:pt modelId="{38722AE5-5737-421D-B04D-880A9A0E90C6}" type="pres">
      <dgm:prSet presAssocID="{817D2BAC-F75D-4A97-BE60-0F56F5CCB03B}" presName="Accent11" presStyleCnt="0"/>
      <dgm:spPr/>
    </dgm:pt>
    <dgm:pt modelId="{B8BF2DA5-1790-4B16-BB29-6AC9F7A094A0}" type="pres">
      <dgm:prSet presAssocID="{817D2BAC-F75D-4A97-BE60-0F56F5CCB03B}" presName="AccentHold3" presStyleLbl="node1" presStyleIdx="12" presStyleCnt="15" custLinFactX="95724" custLinFactY="-36152" custLinFactNeighborX="100000" custLinFactNeighborY="-100000"/>
      <dgm:spPr/>
    </dgm:pt>
    <dgm:pt modelId="{6FB4DCF2-3D93-453B-8934-DF992AE620AD}" type="pres">
      <dgm:prSet presAssocID="{336BB978-2147-4FFE-8453-4715D87B5710}" presName="Child3" presStyleLbl="node1" presStyleIdx="13" presStyleCnt="15" custScaleX="134731" custScaleY="136538" custLinFactX="-29115" custLinFactNeighborX="-100000" custLinFactNeighborY="-68871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6880BEF4-ED88-4031-B5A5-656083995EF6}" type="pres">
      <dgm:prSet presAssocID="{336BB978-2147-4FFE-8453-4715D87B5710}" presName="Accent12" presStyleCnt="0"/>
      <dgm:spPr/>
    </dgm:pt>
    <dgm:pt modelId="{D79ECE93-182A-42C5-88F3-6BCCCDB32A58}" type="pres">
      <dgm:prSet presAssocID="{336BB978-2147-4FFE-8453-4715D87B5710}" presName="AccentHold1" presStyleLbl="node1" presStyleIdx="14" presStyleCnt="15" custLinFactX="-100000" custLinFactY="122913" custLinFactNeighborX="-184091" custLinFactNeighborY="200000"/>
      <dgm:spPr/>
    </dgm:pt>
  </dgm:ptLst>
  <dgm:cxnLst>
    <dgm:cxn modelId="{8407012D-3106-41D4-B803-5F1FC68C817D}" type="presOf" srcId="{44707EED-524D-44B2-B2BB-C98AD4DAE670}" destId="{B983B6C6-0617-4810-A4E9-32D2E0A6D859}" srcOrd="0" destOrd="0" presId="urn:microsoft.com/office/officeart/2009/3/layout/CircleRelationship"/>
    <dgm:cxn modelId="{ABA40B91-970A-4742-B90E-9214BDE55761}" type="presOf" srcId="{336BB978-2147-4FFE-8453-4715D87B5710}" destId="{6FB4DCF2-3D93-453B-8934-DF992AE620AD}" srcOrd="0" destOrd="0" presId="urn:microsoft.com/office/officeart/2009/3/layout/CircleRelationship"/>
    <dgm:cxn modelId="{8A31C857-7B92-4D8D-8331-9F356F4F5A6D}" srcId="{38BDCDA6-C41E-473C-8E29-CFD707333C49}" destId="{44707EED-524D-44B2-B2BB-C98AD4DAE670}" srcOrd="0" destOrd="0" parTransId="{186C0573-7C59-4E73-9A90-0A3E8FB77B59}" sibTransId="{348AFA69-4905-403F-AC90-48C5A55D676C}"/>
    <dgm:cxn modelId="{448335C4-8799-432F-B6AA-D5FE21D4F867}" type="presOf" srcId="{38BDCDA6-C41E-473C-8E29-CFD707333C49}" destId="{5F43E432-95A6-432A-9EB2-BAE16BA60087}" srcOrd="0" destOrd="0" presId="urn:microsoft.com/office/officeart/2009/3/layout/CircleRelationship"/>
    <dgm:cxn modelId="{DCC8D479-B7AE-4C87-98AE-17F17185B7D3}" srcId="{38BDCDA6-C41E-473C-8E29-CFD707333C49}" destId="{336BB978-2147-4FFE-8453-4715D87B5710}" srcOrd="2" destOrd="0" parTransId="{96C12E1F-E39C-460B-A4A3-CFCB8A1CE649}" sibTransId="{FCC35328-68B1-4673-AFA2-D4E4CEF9E4A5}"/>
    <dgm:cxn modelId="{25BB44BC-0066-46AE-BB64-DA0F24DC8705}" srcId="{3A5A4DF4-A25A-4D7C-999F-56D238653630}" destId="{38BDCDA6-C41E-473C-8E29-CFD707333C49}" srcOrd="0" destOrd="0" parTransId="{51F6E380-17BD-49CE-9972-212A98270CC6}" sibTransId="{E27665E8-E242-4F76-BEB2-85ABDBEF3B01}"/>
    <dgm:cxn modelId="{C6884507-7F29-4148-8072-C44F54640114}" srcId="{38BDCDA6-C41E-473C-8E29-CFD707333C49}" destId="{817D2BAC-F75D-4A97-BE60-0F56F5CCB03B}" srcOrd="1" destOrd="0" parTransId="{7BBCB064-3516-44BD-ACCD-882D512A1121}" sibTransId="{D24E341B-5107-4885-B714-02FF8F7DCA60}"/>
    <dgm:cxn modelId="{9AB3BA13-1D7F-44D7-AF42-267B551D75D7}" type="presOf" srcId="{3A5A4DF4-A25A-4D7C-999F-56D238653630}" destId="{9F754FD4-FB76-4812-9B7F-E05BE61AB174}" srcOrd="0" destOrd="0" presId="urn:microsoft.com/office/officeart/2009/3/layout/CircleRelationship"/>
    <dgm:cxn modelId="{1AA9A196-67A9-4A73-A36F-67DC2EEB7F78}" type="presOf" srcId="{817D2BAC-F75D-4A97-BE60-0F56F5CCB03B}" destId="{33B7138B-64E1-47AC-9CD5-456AEF953BD3}" srcOrd="0" destOrd="0" presId="urn:microsoft.com/office/officeart/2009/3/layout/CircleRelationship"/>
    <dgm:cxn modelId="{FA8C0587-7CDF-439C-AE1D-936DCA392A89}" type="presParOf" srcId="{9F754FD4-FB76-4812-9B7F-E05BE61AB174}" destId="{5F43E432-95A6-432A-9EB2-BAE16BA60087}" srcOrd="0" destOrd="0" presId="urn:microsoft.com/office/officeart/2009/3/layout/CircleRelationship"/>
    <dgm:cxn modelId="{7ED48BA8-70BB-4BF3-BE3F-C55C04888E36}" type="presParOf" srcId="{9F754FD4-FB76-4812-9B7F-E05BE61AB174}" destId="{E5C073CC-D750-452E-A4E2-FBFF842C2D33}" srcOrd="1" destOrd="0" presId="urn:microsoft.com/office/officeart/2009/3/layout/CircleRelationship"/>
    <dgm:cxn modelId="{6695BD9B-9F99-4900-85CD-F98338C81D46}" type="presParOf" srcId="{9F754FD4-FB76-4812-9B7F-E05BE61AB174}" destId="{2202938E-48A2-454B-A50B-2CCD14E4343A}" srcOrd="2" destOrd="0" presId="urn:microsoft.com/office/officeart/2009/3/layout/CircleRelationship"/>
    <dgm:cxn modelId="{B327387E-EF28-4E3F-8D3C-0E3ED812564B}" type="presParOf" srcId="{9F754FD4-FB76-4812-9B7F-E05BE61AB174}" destId="{F0AB1F09-2F6D-4A51-AE35-60C84077363B}" srcOrd="3" destOrd="0" presId="urn:microsoft.com/office/officeart/2009/3/layout/CircleRelationship"/>
    <dgm:cxn modelId="{74E8A6BB-93BD-4504-9295-4ED0EEBB9CF5}" type="presParOf" srcId="{9F754FD4-FB76-4812-9B7F-E05BE61AB174}" destId="{807DCEF5-E167-42DF-BC8D-F2E27040682C}" srcOrd="4" destOrd="0" presId="urn:microsoft.com/office/officeart/2009/3/layout/CircleRelationship"/>
    <dgm:cxn modelId="{8670F0C1-4325-4304-AEFA-8CE8874F268C}" type="presParOf" srcId="{9F754FD4-FB76-4812-9B7F-E05BE61AB174}" destId="{56A6BBA2-E163-4448-87EF-06375CB0A07B}" srcOrd="5" destOrd="0" presId="urn:microsoft.com/office/officeart/2009/3/layout/CircleRelationship"/>
    <dgm:cxn modelId="{56802AFF-A4AD-458E-8BE9-C690C04CCDFF}" type="presParOf" srcId="{9F754FD4-FB76-4812-9B7F-E05BE61AB174}" destId="{305361A4-0D67-4A91-96B3-47B76DFB749C}" srcOrd="6" destOrd="0" presId="urn:microsoft.com/office/officeart/2009/3/layout/CircleRelationship"/>
    <dgm:cxn modelId="{F23ECA04-06BD-4514-90C9-1D405BB63C3A}" type="presParOf" srcId="{9F754FD4-FB76-4812-9B7F-E05BE61AB174}" destId="{B983B6C6-0617-4810-A4E9-32D2E0A6D859}" srcOrd="7" destOrd="0" presId="urn:microsoft.com/office/officeart/2009/3/layout/CircleRelationship"/>
    <dgm:cxn modelId="{FEAA2917-40A7-4257-B4B3-2EC8B49533F5}" type="presParOf" srcId="{9F754FD4-FB76-4812-9B7F-E05BE61AB174}" destId="{02209637-4AE4-46D4-A0D1-3F4BD9192283}" srcOrd="8" destOrd="0" presId="urn:microsoft.com/office/officeart/2009/3/layout/CircleRelationship"/>
    <dgm:cxn modelId="{58AC304B-DD1A-4BAD-BE9C-71C295E7E5B8}" type="presParOf" srcId="{02209637-4AE4-46D4-A0D1-3F4BD9192283}" destId="{E056B90A-B680-40C1-B301-E2C942BE054D}" srcOrd="0" destOrd="0" presId="urn:microsoft.com/office/officeart/2009/3/layout/CircleRelationship"/>
    <dgm:cxn modelId="{845D374F-6E1D-4B3F-AA0E-9A7266FEC03F}" type="presParOf" srcId="{9F754FD4-FB76-4812-9B7F-E05BE61AB174}" destId="{3DAA543D-E772-4909-A7CA-05414A2BBCA4}" srcOrd="9" destOrd="0" presId="urn:microsoft.com/office/officeart/2009/3/layout/CircleRelationship"/>
    <dgm:cxn modelId="{1845A400-8C67-4E08-B147-DD61B34E5971}" type="presParOf" srcId="{3DAA543D-E772-4909-A7CA-05414A2BBCA4}" destId="{6BC1234C-F20F-415B-9C4D-07C21B8CB3C6}" srcOrd="0" destOrd="0" presId="urn:microsoft.com/office/officeart/2009/3/layout/CircleRelationship"/>
    <dgm:cxn modelId="{CDCA4F91-4063-4816-8334-238F0E0392B6}" type="presParOf" srcId="{9F754FD4-FB76-4812-9B7F-E05BE61AB174}" destId="{33B7138B-64E1-47AC-9CD5-456AEF953BD3}" srcOrd="10" destOrd="0" presId="urn:microsoft.com/office/officeart/2009/3/layout/CircleRelationship"/>
    <dgm:cxn modelId="{511598E1-807A-4AD0-A3E4-9B4069064925}" type="presParOf" srcId="{9F754FD4-FB76-4812-9B7F-E05BE61AB174}" destId="{6471F5C7-A187-4A22-A37E-F20312D561DE}" srcOrd="11" destOrd="0" presId="urn:microsoft.com/office/officeart/2009/3/layout/CircleRelationship"/>
    <dgm:cxn modelId="{B68C4C93-F5F4-4B57-83C8-3803A6836EDB}" type="presParOf" srcId="{6471F5C7-A187-4A22-A37E-F20312D561DE}" destId="{2C4E5CCF-F0EF-4C10-878D-888AED40B47D}" srcOrd="0" destOrd="0" presId="urn:microsoft.com/office/officeart/2009/3/layout/CircleRelationship"/>
    <dgm:cxn modelId="{B40FA0E5-2380-4DDD-AC9C-2AEA46172B97}" type="presParOf" srcId="{9F754FD4-FB76-4812-9B7F-E05BE61AB174}" destId="{A5C9DDC1-88E3-466F-B724-334E30E83810}" srcOrd="12" destOrd="0" presId="urn:microsoft.com/office/officeart/2009/3/layout/CircleRelationship"/>
    <dgm:cxn modelId="{F2A338FC-AAEC-436E-9F2C-C598EBE26D7C}" type="presParOf" srcId="{A5C9DDC1-88E3-466F-B724-334E30E83810}" destId="{D1EF95A5-20EC-4244-AA66-32B4CFFD19D0}" srcOrd="0" destOrd="0" presId="urn:microsoft.com/office/officeart/2009/3/layout/CircleRelationship"/>
    <dgm:cxn modelId="{E98C3441-50C3-41FA-84AD-33A58FEA23C6}" type="presParOf" srcId="{9F754FD4-FB76-4812-9B7F-E05BE61AB174}" destId="{38722AE5-5737-421D-B04D-880A9A0E90C6}" srcOrd="13" destOrd="0" presId="urn:microsoft.com/office/officeart/2009/3/layout/CircleRelationship"/>
    <dgm:cxn modelId="{4D74AED8-EDC1-41D9-AB6C-7D2A72F3DE46}" type="presParOf" srcId="{38722AE5-5737-421D-B04D-880A9A0E90C6}" destId="{B8BF2DA5-1790-4B16-BB29-6AC9F7A094A0}" srcOrd="0" destOrd="0" presId="urn:microsoft.com/office/officeart/2009/3/layout/CircleRelationship"/>
    <dgm:cxn modelId="{43EB44F5-AF1C-48E3-810A-70C6CAB961D3}" type="presParOf" srcId="{9F754FD4-FB76-4812-9B7F-E05BE61AB174}" destId="{6FB4DCF2-3D93-453B-8934-DF992AE620AD}" srcOrd="14" destOrd="0" presId="urn:microsoft.com/office/officeart/2009/3/layout/CircleRelationship"/>
    <dgm:cxn modelId="{CD830786-9CB9-45DD-ADBE-08E11E0C5546}" type="presParOf" srcId="{9F754FD4-FB76-4812-9B7F-E05BE61AB174}" destId="{6880BEF4-ED88-4031-B5A5-656083995EF6}" srcOrd="15" destOrd="0" presId="urn:microsoft.com/office/officeart/2009/3/layout/CircleRelationship"/>
    <dgm:cxn modelId="{ECA97B23-4F74-4C14-A4B7-94E9EC4CE1F4}" type="presParOf" srcId="{6880BEF4-ED88-4031-B5A5-656083995EF6}" destId="{D79ECE93-182A-42C5-88F3-6BCCCDB32A58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9E8ED8-70C9-49F0-8AA4-DAAF13435FC8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85F7C4D-0913-4256-B5E3-CD8210160B4A}">
      <dgm:prSet phldrT="[Text]" custT="1"/>
      <dgm:spPr>
        <a:solidFill>
          <a:schemeClr val="accent5"/>
        </a:solidFill>
      </dgm:spPr>
      <dgm:t>
        <a:bodyPr/>
        <a:lstStyle/>
        <a:p>
          <a:r>
            <a:rPr lang="en-US" sz="2400" dirty="0" smtClean="0"/>
            <a:t>Electrical conductivity</a:t>
          </a:r>
          <a:endParaRPr lang="en-US" sz="2400" dirty="0"/>
        </a:p>
      </dgm:t>
    </dgm:pt>
    <dgm:pt modelId="{E6FE4F7D-CBB9-4A34-91FE-73F0FE6B5121}" type="parTrans" cxnId="{797FD4CB-970A-4D9B-826A-5C57AFDE7A25}">
      <dgm:prSet/>
      <dgm:spPr/>
      <dgm:t>
        <a:bodyPr/>
        <a:lstStyle/>
        <a:p>
          <a:endParaRPr lang="en-US"/>
        </a:p>
      </dgm:t>
    </dgm:pt>
    <dgm:pt modelId="{360C203B-C29F-4949-8459-E68389392CC7}" type="sibTrans" cxnId="{797FD4CB-970A-4D9B-826A-5C57AFDE7A25}">
      <dgm:prSet/>
      <dgm:spPr/>
      <dgm:t>
        <a:bodyPr/>
        <a:lstStyle/>
        <a:p>
          <a:endParaRPr lang="en-US"/>
        </a:p>
      </dgm:t>
    </dgm:pt>
    <dgm:pt modelId="{5A3FBC3E-FA5C-4D39-8430-488C6711CBA6}">
      <dgm:prSet phldrT="[Text]" custT="1"/>
      <dgm:spPr/>
      <dgm:t>
        <a:bodyPr/>
        <a:lstStyle/>
        <a:p>
          <a:r>
            <a:rPr lang="en-US" sz="3200" dirty="0" smtClean="0"/>
            <a:t>Field decay</a:t>
          </a:r>
          <a:endParaRPr lang="en-US" sz="3200" dirty="0"/>
        </a:p>
      </dgm:t>
    </dgm:pt>
    <dgm:pt modelId="{6CCD6AE0-152F-4745-9326-6E342AC1E136}" type="parTrans" cxnId="{673810A9-1F54-4C29-B7BD-ACA43DEB58FC}">
      <dgm:prSet/>
      <dgm:spPr/>
      <dgm:t>
        <a:bodyPr/>
        <a:lstStyle/>
        <a:p>
          <a:endParaRPr lang="en-US"/>
        </a:p>
      </dgm:t>
    </dgm:pt>
    <dgm:pt modelId="{DDC975F2-41E2-45BF-913A-4872E0E9F757}" type="sibTrans" cxnId="{673810A9-1F54-4C29-B7BD-ACA43DEB58FC}">
      <dgm:prSet/>
      <dgm:spPr/>
      <dgm:t>
        <a:bodyPr/>
        <a:lstStyle/>
        <a:p>
          <a:endParaRPr lang="en-US"/>
        </a:p>
      </dgm:t>
    </dgm:pt>
    <dgm:pt modelId="{79B0A24B-01CD-4C88-BC14-686AC9F8EA57}">
      <dgm:prSet phldrT="[Text]" custT="1"/>
      <dgm:spPr>
        <a:solidFill>
          <a:schemeClr val="accent6"/>
        </a:solidFill>
      </dgm:spPr>
      <dgm:t>
        <a:bodyPr/>
        <a:lstStyle/>
        <a:p>
          <a:r>
            <a:rPr lang="en-US" sz="2400" dirty="0" smtClean="0"/>
            <a:t>Rotational dynamics</a:t>
          </a:r>
          <a:endParaRPr lang="en-US" sz="2400" dirty="0"/>
        </a:p>
      </dgm:t>
    </dgm:pt>
    <dgm:pt modelId="{6FC2FD79-835C-4F0D-B098-80DFCAEBE193}" type="parTrans" cxnId="{AD6680A3-CCB3-42D8-B119-2B77CAFF23F7}">
      <dgm:prSet/>
      <dgm:spPr/>
      <dgm:t>
        <a:bodyPr/>
        <a:lstStyle/>
        <a:p>
          <a:endParaRPr lang="en-US"/>
        </a:p>
      </dgm:t>
    </dgm:pt>
    <dgm:pt modelId="{A935CBDE-08D8-4727-B4A0-104D1AE5BD3E}" type="sibTrans" cxnId="{AD6680A3-CCB3-42D8-B119-2B77CAFF23F7}">
      <dgm:prSet/>
      <dgm:spPr/>
      <dgm:t>
        <a:bodyPr/>
        <a:lstStyle/>
        <a:p>
          <a:endParaRPr lang="en-US"/>
        </a:p>
      </dgm:t>
    </dgm:pt>
    <dgm:pt modelId="{FC5DC794-B825-4DF1-9821-6AAD4BBFE106}">
      <dgm:prSet custT="1"/>
      <dgm:spPr/>
      <dgm:t>
        <a:bodyPr/>
        <a:lstStyle/>
        <a:p>
          <a:r>
            <a:rPr lang="en-US" sz="3200" dirty="0" smtClean="0"/>
            <a:t>glitch</a:t>
          </a:r>
          <a:endParaRPr lang="en-US" sz="3200" dirty="0"/>
        </a:p>
      </dgm:t>
    </dgm:pt>
    <dgm:pt modelId="{A51DE387-FD25-4DD2-95C1-348DFA49F148}" type="parTrans" cxnId="{253393FA-A87B-41E2-9D89-385200186E9D}">
      <dgm:prSet/>
      <dgm:spPr/>
      <dgm:t>
        <a:bodyPr/>
        <a:lstStyle/>
        <a:p>
          <a:endParaRPr lang="en-US"/>
        </a:p>
      </dgm:t>
    </dgm:pt>
    <dgm:pt modelId="{7000E4BD-A07B-40F7-AA6E-FC82D3D4C906}" type="sibTrans" cxnId="{253393FA-A87B-41E2-9D89-385200186E9D}">
      <dgm:prSet/>
      <dgm:spPr/>
      <dgm:t>
        <a:bodyPr/>
        <a:lstStyle/>
        <a:p>
          <a:endParaRPr lang="en-US"/>
        </a:p>
      </dgm:t>
    </dgm:pt>
    <dgm:pt modelId="{ED19C9B5-63D6-41C7-8D93-49CAD1E0145C}" type="pres">
      <dgm:prSet presAssocID="{D29E8ED8-70C9-49F0-8AA4-DAAF13435FC8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C84B5774-BB2C-46C4-887E-FBFAB40818B2}" type="pres">
      <dgm:prSet presAssocID="{A85F7C4D-0913-4256-B5E3-CD8210160B4A}" presName="Parent" presStyleLbl="node0" presStyleIdx="0" presStyleCnt="1" custScaleX="81047" custScaleY="80179" custLinFactNeighborX="3378" custLinFactNeighborY="67305">
        <dgm:presLayoutVars>
          <dgm:chMax val="5"/>
          <dgm:chPref val="5"/>
        </dgm:presLayoutVars>
      </dgm:prSet>
      <dgm:spPr/>
      <dgm:t>
        <a:bodyPr/>
        <a:lstStyle/>
        <a:p>
          <a:endParaRPr lang="en-US"/>
        </a:p>
      </dgm:t>
    </dgm:pt>
    <dgm:pt modelId="{C3F35EEF-C910-4A4B-84A2-20AAFE54F7D3}" type="pres">
      <dgm:prSet presAssocID="{A85F7C4D-0913-4256-B5E3-CD8210160B4A}" presName="Accent1" presStyleLbl="node1" presStyleIdx="0" presStyleCnt="15" custLinFactX="-1284" custLinFactNeighborX="-100000" custLinFactNeighborY="15787"/>
      <dgm:spPr/>
    </dgm:pt>
    <dgm:pt modelId="{B39E0923-13BD-4CD2-BBFA-77BBFFC65B1B}" type="pres">
      <dgm:prSet presAssocID="{A85F7C4D-0913-4256-B5E3-CD8210160B4A}" presName="Accent2" presStyleLbl="node1" presStyleIdx="1" presStyleCnt="15" custLinFactX="-100000" custLinFactY="200000" custLinFactNeighborX="-103778" custLinFactNeighborY="246176"/>
      <dgm:spPr/>
    </dgm:pt>
    <dgm:pt modelId="{A46E7EE3-BBF7-4733-BD8F-5E3578D08A8C}" type="pres">
      <dgm:prSet presAssocID="{A85F7C4D-0913-4256-B5E3-CD8210160B4A}" presName="Accent3" presStyleLbl="node1" presStyleIdx="2" presStyleCnt="15" custLinFactY="100000" custLinFactNeighborX="-26858" custLinFactNeighborY="170131"/>
      <dgm:spPr/>
    </dgm:pt>
    <dgm:pt modelId="{948C41BD-7DFB-47B9-930D-A9E07075927A}" type="pres">
      <dgm:prSet presAssocID="{A85F7C4D-0913-4256-B5E3-CD8210160B4A}" presName="Accent4" presStyleLbl="node1" presStyleIdx="3" presStyleCnt="15" custLinFactX="100000" custLinFactY="31019" custLinFactNeighborX="109807" custLinFactNeighborY="100000"/>
      <dgm:spPr/>
    </dgm:pt>
    <dgm:pt modelId="{8315F2B4-F9F1-4711-BD60-1D74539F63C4}" type="pres">
      <dgm:prSet presAssocID="{A85F7C4D-0913-4256-B5E3-CD8210160B4A}" presName="Accent5" presStyleLbl="node1" presStyleIdx="4" presStyleCnt="15" custLinFactX="-54542" custLinFactY="-100000" custLinFactNeighborX="-100000" custLinFactNeighborY="-182506"/>
      <dgm:spPr/>
    </dgm:pt>
    <dgm:pt modelId="{8A61369D-B17F-4D3F-AD76-B297E7FD26CA}" type="pres">
      <dgm:prSet presAssocID="{A85F7C4D-0913-4256-B5E3-CD8210160B4A}" presName="Accent6" presStyleLbl="node1" presStyleIdx="5" presStyleCnt="15" custLinFactX="78381" custLinFactY="11898" custLinFactNeighborX="100000" custLinFactNeighborY="100000"/>
      <dgm:spPr/>
    </dgm:pt>
    <dgm:pt modelId="{02C31F59-0A94-4EE0-9AC4-70DC02EE8DDD}" type="pres">
      <dgm:prSet presAssocID="{5A3FBC3E-FA5C-4D39-8430-488C6711CBA6}" presName="Child1" presStyleLbl="node1" presStyleIdx="6" presStyleCnt="15" custScaleX="151736" custScaleY="143488" custLinFactNeighborX="-764" custLinFactNeighborY="-7228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79D98E8E-2B14-49A1-B83C-00EB92449DCF}" type="pres">
      <dgm:prSet presAssocID="{5A3FBC3E-FA5C-4D39-8430-488C6711CBA6}" presName="Accent7" presStyleCnt="0"/>
      <dgm:spPr/>
    </dgm:pt>
    <dgm:pt modelId="{EB843793-0005-4403-B0F8-968A05CFC9B8}" type="pres">
      <dgm:prSet presAssocID="{5A3FBC3E-FA5C-4D39-8430-488C6711CBA6}" presName="AccentHold1" presStyleLbl="node1" presStyleIdx="7" presStyleCnt="15" custLinFactY="-100000" custLinFactNeighborX="72445" custLinFactNeighborY="-154014"/>
      <dgm:spPr/>
    </dgm:pt>
    <dgm:pt modelId="{CA49C71B-B89C-4937-B75A-30EBEC0D43C7}" type="pres">
      <dgm:prSet presAssocID="{5A3FBC3E-FA5C-4D39-8430-488C6711CBA6}" presName="Accent8" presStyleCnt="0"/>
      <dgm:spPr/>
    </dgm:pt>
    <dgm:pt modelId="{E70E13C3-4503-4C03-BCB4-21A87721CBA0}" type="pres">
      <dgm:prSet presAssocID="{5A3FBC3E-FA5C-4D39-8430-488C6711CBA6}" presName="AccentHold2" presStyleLbl="node1" presStyleIdx="8" presStyleCnt="15" custLinFactX="300000" custLinFactY="100000" custLinFactNeighborX="392363" custLinFactNeighborY="149868"/>
      <dgm:spPr/>
    </dgm:pt>
    <dgm:pt modelId="{ED49BD97-73E3-446E-AEAB-CC6BEB7F322C}" type="pres">
      <dgm:prSet presAssocID="{79B0A24B-01CD-4C88-BC14-686AC9F8EA57}" presName="Child2" presStyleLbl="node1" presStyleIdx="9" presStyleCnt="15" custScaleX="177497" custScaleY="185195" custLinFactNeighborX="-78347" custLinFactNeighborY="-2555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2F854C32-A2E0-4DB8-B690-B021B88281C6}" type="pres">
      <dgm:prSet presAssocID="{79B0A24B-01CD-4C88-BC14-686AC9F8EA57}" presName="Accent9" presStyleCnt="0"/>
      <dgm:spPr/>
    </dgm:pt>
    <dgm:pt modelId="{1887248D-2C7D-4FD4-8358-D18C34051712}" type="pres">
      <dgm:prSet presAssocID="{79B0A24B-01CD-4C88-BC14-686AC9F8EA57}" presName="AccentHold1" presStyleLbl="node1" presStyleIdx="10" presStyleCnt="15" custLinFactX="99659" custLinFactY="152859" custLinFactNeighborX="100000" custLinFactNeighborY="200000"/>
      <dgm:spPr/>
    </dgm:pt>
    <dgm:pt modelId="{78A111BD-3B69-477D-9A82-B695CDF7887B}" type="pres">
      <dgm:prSet presAssocID="{79B0A24B-01CD-4C88-BC14-686AC9F8EA57}" presName="Accent10" presStyleCnt="0"/>
      <dgm:spPr/>
    </dgm:pt>
    <dgm:pt modelId="{F3D07ACC-62A6-4595-AA38-D7F60074CDC3}" type="pres">
      <dgm:prSet presAssocID="{79B0A24B-01CD-4C88-BC14-686AC9F8EA57}" presName="AccentHold2" presStyleLbl="node1" presStyleIdx="11" presStyleCnt="15" custLinFactX="735154" custLinFactY="-200551" custLinFactNeighborX="800000" custLinFactNeighborY="-300000"/>
      <dgm:spPr/>
    </dgm:pt>
    <dgm:pt modelId="{BFC5CDE6-A056-48BC-A485-AD0A6C73928F}" type="pres">
      <dgm:prSet presAssocID="{79B0A24B-01CD-4C88-BC14-686AC9F8EA57}" presName="Accent11" presStyleCnt="0"/>
      <dgm:spPr/>
    </dgm:pt>
    <dgm:pt modelId="{A45CA439-5BB8-44EE-9757-7288EDE94F5D}" type="pres">
      <dgm:prSet presAssocID="{79B0A24B-01CD-4C88-BC14-686AC9F8EA57}" presName="AccentHold3" presStyleLbl="node1" presStyleIdx="12" presStyleCnt="15" custLinFactX="206910" custLinFactY="-99201" custLinFactNeighborX="300000" custLinFactNeighborY="-100000"/>
      <dgm:spPr/>
    </dgm:pt>
    <dgm:pt modelId="{F0DF1532-0D80-4344-AD93-6C27D415B55C}" type="pres">
      <dgm:prSet presAssocID="{FC5DC794-B825-4DF1-9821-6AAD4BBFE106}" presName="Child3" presStyleLbl="node1" presStyleIdx="13" presStyleCnt="15" custScaleX="139658" custScaleY="137849" custLinFactX="-100000" custLinFactY="-44141" custLinFactNeighborX="-156904" custLinFactNeighborY="-100000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E7275B16-C22B-4FB8-A78C-F4EEA38F84C2}" type="pres">
      <dgm:prSet presAssocID="{FC5DC794-B825-4DF1-9821-6AAD4BBFE106}" presName="Accent12" presStyleCnt="0"/>
      <dgm:spPr/>
    </dgm:pt>
    <dgm:pt modelId="{B3A45341-A1C6-46D9-88AF-47A616DA1D8D}" type="pres">
      <dgm:prSet presAssocID="{FC5DC794-B825-4DF1-9821-6AAD4BBFE106}" presName="AccentHold1" presStyleLbl="node1" presStyleIdx="14" presStyleCnt="15" custLinFactY="100000" custLinFactNeighborX="-26858" custLinFactNeighborY="170131"/>
      <dgm:spPr/>
    </dgm:pt>
  </dgm:ptLst>
  <dgm:cxnLst>
    <dgm:cxn modelId="{33DD1473-A097-41A1-9018-F428F946F002}" type="presOf" srcId="{79B0A24B-01CD-4C88-BC14-686AC9F8EA57}" destId="{ED49BD97-73E3-446E-AEAB-CC6BEB7F322C}" srcOrd="0" destOrd="0" presId="urn:microsoft.com/office/officeart/2009/3/layout/CircleRelationship"/>
    <dgm:cxn modelId="{673810A9-1F54-4C29-B7BD-ACA43DEB58FC}" srcId="{A85F7C4D-0913-4256-B5E3-CD8210160B4A}" destId="{5A3FBC3E-FA5C-4D39-8430-488C6711CBA6}" srcOrd="0" destOrd="0" parTransId="{6CCD6AE0-152F-4745-9326-6E342AC1E136}" sibTransId="{DDC975F2-41E2-45BF-913A-4872E0E9F757}"/>
    <dgm:cxn modelId="{75412CCD-EA9E-4DB1-925E-31D9E20A1AA5}" type="presOf" srcId="{A85F7C4D-0913-4256-B5E3-CD8210160B4A}" destId="{C84B5774-BB2C-46C4-887E-FBFAB40818B2}" srcOrd="0" destOrd="0" presId="urn:microsoft.com/office/officeart/2009/3/layout/CircleRelationship"/>
    <dgm:cxn modelId="{DC308F1B-9534-4722-B94B-A7E96CFCFDED}" type="presOf" srcId="{5A3FBC3E-FA5C-4D39-8430-488C6711CBA6}" destId="{02C31F59-0A94-4EE0-9AC4-70DC02EE8DDD}" srcOrd="0" destOrd="0" presId="urn:microsoft.com/office/officeart/2009/3/layout/CircleRelationship"/>
    <dgm:cxn modelId="{797FD4CB-970A-4D9B-826A-5C57AFDE7A25}" srcId="{D29E8ED8-70C9-49F0-8AA4-DAAF13435FC8}" destId="{A85F7C4D-0913-4256-B5E3-CD8210160B4A}" srcOrd="0" destOrd="0" parTransId="{E6FE4F7D-CBB9-4A34-91FE-73F0FE6B5121}" sibTransId="{360C203B-C29F-4949-8459-E68389392CC7}"/>
    <dgm:cxn modelId="{1759FEA6-50E2-4091-84A5-1794C5FDF29D}" type="presOf" srcId="{D29E8ED8-70C9-49F0-8AA4-DAAF13435FC8}" destId="{ED19C9B5-63D6-41C7-8D93-49CAD1E0145C}" srcOrd="0" destOrd="0" presId="urn:microsoft.com/office/officeart/2009/3/layout/CircleRelationship"/>
    <dgm:cxn modelId="{AD6680A3-CCB3-42D8-B119-2B77CAFF23F7}" srcId="{A85F7C4D-0913-4256-B5E3-CD8210160B4A}" destId="{79B0A24B-01CD-4C88-BC14-686AC9F8EA57}" srcOrd="1" destOrd="0" parTransId="{6FC2FD79-835C-4F0D-B098-80DFCAEBE193}" sibTransId="{A935CBDE-08D8-4727-B4A0-104D1AE5BD3E}"/>
    <dgm:cxn modelId="{F9B7324E-6D97-4444-82E9-01211B8A22FF}" type="presOf" srcId="{FC5DC794-B825-4DF1-9821-6AAD4BBFE106}" destId="{F0DF1532-0D80-4344-AD93-6C27D415B55C}" srcOrd="0" destOrd="0" presId="urn:microsoft.com/office/officeart/2009/3/layout/CircleRelationship"/>
    <dgm:cxn modelId="{253393FA-A87B-41E2-9D89-385200186E9D}" srcId="{A85F7C4D-0913-4256-B5E3-CD8210160B4A}" destId="{FC5DC794-B825-4DF1-9821-6AAD4BBFE106}" srcOrd="2" destOrd="0" parTransId="{A51DE387-FD25-4DD2-95C1-348DFA49F148}" sibTransId="{7000E4BD-A07B-40F7-AA6E-FC82D3D4C906}"/>
    <dgm:cxn modelId="{C3A4C27C-799C-4EA3-B304-455D833686C3}" type="presParOf" srcId="{ED19C9B5-63D6-41C7-8D93-49CAD1E0145C}" destId="{C84B5774-BB2C-46C4-887E-FBFAB40818B2}" srcOrd="0" destOrd="0" presId="urn:microsoft.com/office/officeart/2009/3/layout/CircleRelationship"/>
    <dgm:cxn modelId="{AA465C69-4D54-4C55-AC20-7E2E164242DF}" type="presParOf" srcId="{ED19C9B5-63D6-41C7-8D93-49CAD1E0145C}" destId="{C3F35EEF-C910-4A4B-84A2-20AAFE54F7D3}" srcOrd="1" destOrd="0" presId="urn:microsoft.com/office/officeart/2009/3/layout/CircleRelationship"/>
    <dgm:cxn modelId="{5B119B4E-ED7C-4F22-A6C7-AA5E61ED00B2}" type="presParOf" srcId="{ED19C9B5-63D6-41C7-8D93-49CAD1E0145C}" destId="{B39E0923-13BD-4CD2-BBFA-77BBFFC65B1B}" srcOrd="2" destOrd="0" presId="urn:microsoft.com/office/officeart/2009/3/layout/CircleRelationship"/>
    <dgm:cxn modelId="{C3428883-5A89-4069-82E0-28CB6C85C056}" type="presParOf" srcId="{ED19C9B5-63D6-41C7-8D93-49CAD1E0145C}" destId="{A46E7EE3-BBF7-4733-BD8F-5E3578D08A8C}" srcOrd="3" destOrd="0" presId="urn:microsoft.com/office/officeart/2009/3/layout/CircleRelationship"/>
    <dgm:cxn modelId="{ACCB8212-3AA6-401D-8F6C-960104FCE928}" type="presParOf" srcId="{ED19C9B5-63D6-41C7-8D93-49CAD1E0145C}" destId="{948C41BD-7DFB-47B9-930D-A9E07075927A}" srcOrd="4" destOrd="0" presId="urn:microsoft.com/office/officeart/2009/3/layout/CircleRelationship"/>
    <dgm:cxn modelId="{45EAE916-3B29-4454-85AC-6C0F66593CBC}" type="presParOf" srcId="{ED19C9B5-63D6-41C7-8D93-49CAD1E0145C}" destId="{8315F2B4-F9F1-4711-BD60-1D74539F63C4}" srcOrd="5" destOrd="0" presId="urn:microsoft.com/office/officeart/2009/3/layout/CircleRelationship"/>
    <dgm:cxn modelId="{ACB32C44-61A2-4C0A-8AC7-916A865B392D}" type="presParOf" srcId="{ED19C9B5-63D6-41C7-8D93-49CAD1E0145C}" destId="{8A61369D-B17F-4D3F-AD76-B297E7FD26CA}" srcOrd="6" destOrd="0" presId="urn:microsoft.com/office/officeart/2009/3/layout/CircleRelationship"/>
    <dgm:cxn modelId="{38DD6C57-C2E7-4505-9A46-F61E48698CB2}" type="presParOf" srcId="{ED19C9B5-63D6-41C7-8D93-49CAD1E0145C}" destId="{02C31F59-0A94-4EE0-9AC4-70DC02EE8DDD}" srcOrd="7" destOrd="0" presId="urn:microsoft.com/office/officeart/2009/3/layout/CircleRelationship"/>
    <dgm:cxn modelId="{564F5D6C-CD4F-42F0-A6D5-33BFDF8299E7}" type="presParOf" srcId="{ED19C9B5-63D6-41C7-8D93-49CAD1E0145C}" destId="{79D98E8E-2B14-49A1-B83C-00EB92449DCF}" srcOrd="8" destOrd="0" presId="urn:microsoft.com/office/officeart/2009/3/layout/CircleRelationship"/>
    <dgm:cxn modelId="{7AF3AE88-D65E-4F7B-B5CD-A36B59929181}" type="presParOf" srcId="{79D98E8E-2B14-49A1-B83C-00EB92449DCF}" destId="{EB843793-0005-4403-B0F8-968A05CFC9B8}" srcOrd="0" destOrd="0" presId="urn:microsoft.com/office/officeart/2009/3/layout/CircleRelationship"/>
    <dgm:cxn modelId="{152D6CD3-D15C-4D93-92C6-0C34A5985DAF}" type="presParOf" srcId="{ED19C9B5-63D6-41C7-8D93-49CAD1E0145C}" destId="{CA49C71B-B89C-4937-B75A-30EBEC0D43C7}" srcOrd="9" destOrd="0" presId="urn:microsoft.com/office/officeart/2009/3/layout/CircleRelationship"/>
    <dgm:cxn modelId="{641089C5-F8A4-4B10-AA98-717DCB0FEF0C}" type="presParOf" srcId="{CA49C71B-B89C-4937-B75A-30EBEC0D43C7}" destId="{E70E13C3-4503-4C03-BCB4-21A87721CBA0}" srcOrd="0" destOrd="0" presId="urn:microsoft.com/office/officeart/2009/3/layout/CircleRelationship"/>
    <dgm:cxn modelId="{418D3759-257B-4D1A-9E76-36F484698A4C}" type="presParOf" srcId="{ED19C9B5-63D6-41C7-8D93-49CAD1E0145C}" destId="{ED49BD97-73E3-446E-AEAB-CC6BEB7F322C}" srcOrd="10" destOrd="0" presId="urn:microsoft.com/office/officeart/2009/3/layout/CircleRelationship"/>
    <dgm:cxn modelId="{1F7DEB92-0DFF-47AC-88E8-92111F1F3FF1}" type="presParOf" srcId="{ED19C9B5-63D6-41C7-8D93-49CAD1E0145C}" destId="{2F854C32-A2E0-4DB8-B690-B021B88281C6}" srcOrd="11" destOrd="0" presId="urn:microsoft.com/office/officeart/2009/3/layout/CircleRelationship"/>
    <dgm:cxn modelId="{647393D8-E65C-406C-B529-BC4D16101AB6}" type="presParOf" srcId="{2F854C32-A2E0-4DB8-B690-B021B88281C6}" destId="{1887248D-2C7D-4FD4-8358-D18C34051712}" srcOrd="0" destOrd="0" presId="urn:microsoft.com/office/officeart/2009/3/layout/CircleRelationship"/>
    <dgm:cxn modelId="{A51CAB5D-68CD-48A5-8484-F811B032CE28}" type="presParOf" srcId="{ED19C9B5-63D6-41C7-8D93-49CAD1E0145C}" destId="{78A111BD-3B69-477D-9A82-B695CDF7887B}" srcOrd="12" destOrd="0" presId="urn:microsoft.com/office/officeart/2009/3/layout/CircleRelationship"/>
    <dgm:cxn modelId="{1DE03A36-0E84-4017-B048-1F393E85779F}" type="presParOf" srcId="{78A111BD-3B69-477D-9A82-B695CDF7887B}" destId="{F3D07ACC-62A6-4595-AA38-D7F60074CDC3}" srcOrd="0" destOrd="0" presId="urn:microsoft.com/office/officeart/2009/3/layout/CircleRelationship"/>
    <dgm:cxn modelId="{F9608963-B588-44FA-990C-1F833DAE9674}" type="presParOf" srcId="{ED19C9B5-63D6-41C7-8D93-49CAD1E0145C}" destId="{BFC5CDE6-A056-48BC-A485-AD0A6C73928F}" srcOrd="13" destOrd="0" presId="urn:microsoft.com/office/officeart/2009/3/layout/CircleRelationship"/>
    <dgm:cxn modelId="{FF2D4A48-D84E-43C4-9465-B9B3C4AA5C5B}" type="presParOf" srcId="{BFC5CDE6-A056-48BC-A485-AD0A6C73928F}" destId="{A45CA439-5BB8-44EE-9757-7288EDE94F5D}" srcOrd="0" destOrd="0" presId="urn:microsoft.com/office/officeart/2009/3/layout/CircleRelationship"/>
    <dgm:cxn modelId="{660CB753-359C-4718-9B95-D991831532C9}" type="presParOf" srcId="{ED19C9B5-63D6-41C7-8D93-49CAD1E0145C}" destId="{F0DF1532-0D80-4344-AD93-6C27D415B55C}" srcOrd="14" destOrd="0" presId="urn:microsoft.com/office/officeart/2009/3/layout/CircleRelationship"/>
    <dgm:cxn modelId="{F68C0543-6B6A-4D0E-98C3-65488A2A0EDC}" type="presParOf" srcId="{ED19C9B5-63D6-41C7-8D93-49CAD1E0145C}" destId="{E7275B16-C22B-4FB8-A78C-F4EEA38F84C2}" srcOrd="15" destOrd="0" presId="urn:microsoft.com/office/officeart/2009/3/layout/CircleRelationship"/>
    <dgm:cxn modelId="{D2810402-5692-469C-888A-5E6F891248D7}" type="presParOf" srcId="{E7275B16-C22B-4FB8-A78C-F4EEA38F84C2}" destId="{B3A45341-A1C6-46D9-88AF-47A616DA1D8D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FF26F1F-D07B-431E-82E1-D046F80C9335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4506933-3F08-491F-ADC3-31FC135C045D}">
      <dgm:prSet phldrT="[Text]"/>
      <dgm:spPr>
        <a:solidFill>
          <a:schemeClr val="accent3"/>
        </a:solidFill>
      </dgm:spPr>
      <dgm:t>
        <a:bodyPr/>
        <a:lstStyle/>
        <a:p>
          <a:r>
            <a:rPr lang="en-US" dirty="0" smtClean="0"/>
            <a:t>Neutrino emissivity</a:t>
          </a:r>
          <a:endParaRPr lang="en-US" dirty="0"/>
        </a:p>
      </dgm:t>
    </dgm:pt>
    <dgm:pt modelId="{EBA2B9F2-896A-43DE-B96C-14E619CE1584}" type="parTrans" cxnId="{DB70385D-B971-4066-93FB-844F224EE63F}">
      <dgm:prSet/>
      <dgm:spPr/>
      <dgm:t>
        <a:bodyPr/>
        <a:lstStyle/>
        <a:p>
          <a:endParaRPr lang="en-US"/>
        </a:p>
      </dgm:t>
    </dgm:pt>
    <dgm:pt modelId="{F45030B6-F33A-49AE-9D18-EAB04F08BDEC}" type="sibTrans" cxnId="{DB70385D-B971-4066-93FB-844F224EE63F}">
      <dgm:prSet/>
      <dgm:spPr/>
      <dgm:t>
        <a:bodyPr/>
        <a:lstStyle/>
        <a:p>
          <a:endParaRPr lang="en-US"/>
        </a:p>
      </dgm:t>
    </dgm:pt>
    <dgm:pt modelId="{7CEA9C23-B3D8-455F-AC30-3980C1F8C761}">
      <dgm:prSet phldrT="[Text]" custT="1"/>
      <dgm:spPr>
        <a:solidFill>
          <a:schemeClr val="accent4"/>
        </a:solidFill>
      </dgm:spPr>
      <dgm:t>
        <a:bodyPr/>
        <a:lstStyle/>
        <a:p>
          <a:r>
            <a:rPr lang="en-US" sz="3200" dirty="0" smtClean="0"/>
            <a:t>Direct Urca process</a:t>
          </a:r>
          <a:endParaRPr lang="en-US" sz="3200" dirty="0"/>
        </a:p>
      </dgm:t>
    </dgm:pt>
    <dgm:pt modelId="{230BFE8A-44A7-407A-AA43-BC22A6B704A9}" type="parTrans" cxnId="{D10156DA-DDB1-400D-AA4D-C3268655A019}">
      <dgm:prSet/>
      <dgm:spPr/>
      <dgm:t>
        <a:bodyPr/>
        <a:lstStyle/>
        <a:p>
          <a:endParaRPr lang="en-US"/>
        </a:p>
      </dgm:t>
    </dgm:pt>
    <dgm:pt modelId="{C2E180B2-374D-4E41-A5F5-9E071B9CF2AB}" type="sibTrans" cxnId="{D10156DA-DDB1-400D-AA4D-C3268655A019}">
      <dgm:prSet/>
      <dgm:spPr/>
      <dgm:t>
        <a:bodyPr/>
        <a:lstStyle/>
        <a:p>
          <a:endParaRPr lang="en-US"/>
        </a:p>
      </dgm:t>
    </dgm:pt>
    <dgm:pt modelId="{32944DF0-D7B3-4ACD-9C30-E8410165E5D1}">
      <dgm:prSet phldrT="[Text]" custT="1"/>
      <dgm:spPr>
        <a:solidFill>
          <a:schemeClr val="accent5"/>
        </a:solidFill>
      </dgm:spPr>
      <dgm:t>
        <a:bodyPr/>
        <a:lstStyle/>
        <a:p>
          <a:r>
            <a:rPr lang="en-US" sz="3200" dirty="0" smtClean="0"/>
            <a:t>Pair-breaking process</a:t>
          </a:r>
          <a:endParaRPr lang="en-US" sz="3200" dirty="0"/>
        </a:p>
      </dgm:t>
    </dgm:pt>
    <dgm:pt modelId="{A484BB60-7DA4-4347-9126-CF88A1D743AE}" type="parTrans" cxnId="{EC6F5259-036D-44CC-93E1-E6CD59F4ECA8}">
      <dgm:prSet/>
      <dgm:spPr/>
      <dgm:t>
        <a:bodyPr/>
        <a:lstStyle/>
        <a:p>
          <a:endParaRPr lang="en-US"/>
        </a:p>
      </dgm:t>
    </dgm:pt>
    <dgm:pt modelId="{9846CA9B-D923-42BC-BDDC-FBC7F8FA34E9}" type="sibTrans" cxnId="{EC6F5259-036D-44CC-93E1-E6CD59F4ECA8}">
      <dgm:prSet/>
      <dgm:spPr/>
      <dgm:t>
        <a:bodyPr/>
        <a:lstStyle/>
        <a:p>
          <a:endParaRPr lang="en-US"/>
        </a:p>
      </dgm:t>
    </dgm:pt>
    <dgm:pt modelId="{77B8AB57-AB63-4718-85C7-04424396C174}" type="pres">
      <dgm:prSet presAssocID="{9FF26F1F-D07B-431E-82E1-D046F80C9335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C0C9A3B-EEDF-4033-977C-4A29F38FE543}" type="pres">
      <dgm:prSet presAssocID="{14506933-3F08-491F-ADC3-31FC135C045D}" presName="root1" presStyleCnt="0"/>
      <dgm:spPr/>
    </dgm:pt>
    <dgm:pt modelId="{C905AA59-7CCE-44CE-93DB-B2C8457BDADA}" type="pres">
      <dgm:prSet presAssocID="{14506933-3F08-491F-ADC3-31FC135C045D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A17139F-8C75-48CD-B39E-C79B791289D6}" type="pres">
      <dgm:prSet presAssocID="{14506933-3F08-491F-ADC3-31FC135C045D}" presName="level2hierChild" presStyleCnt="0"/>
      <dgm:spPr/>
    </dgm:pt>
    <dgm:pt modelId="{DA9D0F60-53C2-441D-867C-02F873F8E2D2}" type="pres">
      <dgm:prSet presAssocID="{230BFE8A-44A7-407A-AA43-BC22A6B704A9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9DA648CF-9BB1-4915-8BF1-8D60D886A189}" type="pres">
      <dgm:prSet presAssocID="{230BFE8A-44A7-407A-AA43-BC22A6B704A9}" presName="connTx" presStyleLbl="parChTrans1D2" presStyleIdx="0" presStyleCnt="2"/>
      <dgm:spPr/>
      <dgm:t>
        <a:bodyPr/>
        <a:lstStyle/>
        <a:p>
          <a:endParaRPr lang="en-US"/>
        </a:p>
      </dgm:t>
    </dgm:pt>
    <dgm:pt modelId="{A38283D1-A1F0-4FB2-A8FC-169F7FA42AAE}" type="pres">
      <dgm:prSet presAssocID="{7CEA9C23-B3D8-455F-AC30-3980C1F8C761}" presName="root2" presStyleCnt="0"/>
      <dgm:spPr/>
    </dgm:pt>
    <dgm:pt modelId="{C0FAC71A-BB08-4E9C-966E-03803CB9C537}" type="pres">
      <dgm:prSet presAssocID="{7CEA9C23-B3D8-455F-AC30-3980C1F8C761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B42F4A3-7F9A-4C81-85AF-A575CA8944F1}" type="pres">
      <dgm:prSet presAssocID="{7CEA9C23-B3D8-455F-AC30-3980C1F8C761}" presName="level3hierChild" presStyleCnt="0"/>
      <dgm:spPr/>
    </dgm:pt>
    <dgm:pt modelId="{899EC0CB-ED44-4974-9701-35D523FC8755}" type="pres">
      <dgm:prSet presAssocID="{A484BB60-7DA4-4347-9126-CF88A1D743AE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4D2A2DB9-D1EC-45CA-A982-28B0DE393329}" type="pres">
      <dgm:prSet presAssocID="{A484BB60-7DA4-4347-9126-CF88A1D743AE}" presName="connTx" presStyleLbl="parChTrans1D2" presStyleIdx="1" presStyleCnt="2"/>
      <dgm:spPr/>
      <dgm:t>
        <a:bodyPr/>
        <a:lstStyle/>
        <a:p>
          <a:endParaRPr lang="en-US"/>
        </a:p>
      </dgm:t>
    </dgm:pt>
    <dgm:pt modelId="{2BBD15EE-4068-4220-994D-AD97CEF5800D}" type="pres">
      <dgm:prSet presAssocID="{32944DF0-D7B3-4ACD-9C30-E8410165E5D1}" presName="root2" presStyleCnt="0"/>
      <dgm:spPr/>
    </dgm:pt>
    <dgm:pt modelId="{5C7B2FA5-9004-4BA2-87DA-1A9F196DE87E}" type="pres">
      <dgm:prSet presAssocID="{32944DF0-D7B3-4ACD-9C30-E8410165E5D1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461CF8E-FA6B-45B5-957C-6C921C45B38F}" type="pres">
      <dgm:prSet presAssocID="{32944DF0-D7B3-4ACD-9C30-E8410165E5D1}" presName="level3hierChild" presStyleCnt="0"/>
      <dgm:spPr/>
    </dgm:pt>
  </dgm:ptLst>
  <dgm:cxnLst>
    <dgm:cxn modelId="{C2E5E2C2-A887-4025-A927-B3849BD6B50F}" type="presOf" srcId="{230BFE8A-44A7-407A-AA43-BC22A6B704A9}" destId="{9DA648CF-9BB1-4915-8BF1-8D60D886A189}" srcOrd="1" destOrd="0" presId="urn:microsoft.com/office/officeart/2008/layout/HorizontalMultiLevelHierarchy"/>
    <dgm:cxn modelId="{DB70385D-B971-4066-93FB-844F224EE63F}" srcId="{9FF26F1F-D07B-431E-82E1-D046F80C9335}" destId="{14506933-3F08-491F-ADC3-31FC135C045D}" srcOrd="0" destOrd="0" parTransId="{EBA2B9F2-896A-43DE-B96C-14E619CE1584}" sibTransId="{F45030B6-F33A-49AE-9D18-EAB04F08BDEC}"/>
    <dgm:cxn modelId="{D10156DA-DDB1-400D-AA4D-C3268655A019}" srcId="{14506933-3F08-491F-ADC3-31FC135C045D}" destId="{7CEA9C23-B3D8-455F-AC30-3980C1F8C761}" srcOrd="0" destOrd="0" parTransId="{230BFE8A-44A7-407A-AA43-BC22A6B704A9}" sibTransId="{C2E180B2-374D-4E41-A5F5-9E071B9CF2AB}"/>
    <dgm:cxn modelId="{5CA2FCB3-C8A7-4C43-B571-AF97C8699AF2}" type="presOf" srcId="{9FF26F1F-D07B-431E-82E1-D046F80C9335}" destId="{77B8AB57-AB63-4718-85C7-04424396C174}" srcOrd="0" destOrd="0" presId="urn:microsoft.com/office/officeart/2008/layout/HorizontalMultiLevelHierarchy"/>
    <dgm:cxn modelId="{E98803C0-5D1D-4A72-A69A-5B9A4E93BB7D}" type="presOf" srcId="{32944DF0-D7B3-4ACD-9C30-E8410165E5D1}" destId="{5C7B2FA5-9004-4BA2-87DA-1A9F196DE87E}" srcOrd="0" destOrd="0" presId="urn:microsoft.com/office/officeart/2008/layout/HorizontalMultiLevelHierarchy"/>
    <dgm:cxn modelId="{EC6F5259-036D-44CC-93E1-E6CD59F4ECA8}" srcId="{14506933-3F08-491F-ADC3-31FC135C045D}" destId="{32944DF0-D7B3-4ACD-9C30-E8410165E5D1}" srcOrd="1" destOrd="0" parTransId="{A484BB60-7DA4-4347-9126-CF88A1D743AE}" sibTransId="{9846CA9B-D923-42BC-BDDC-FBC7F8FA34E9}"/>
    <dgm:cxn modelId="{1181A4C1-0F12-4237-8D1C-E8561F9A6AA6}" type="presOf" srcId="{14506933-3F08-491F-ADC3-31FC135C045D}" destId="{C905AA59-7CCE-44CE-93DB-B2C8457BDADA}" srcOrd="0" destOrd="0" presId="urn:microsoft.com/office/officeart/2008/layout/HorizontalMultiLevelHierarchy"/>
    <dgm:cxn modelId="{B7F0AC3E-8A46-4CC9-97A4-998382D7BAE5}" type="presOf" srcId="{A484BB60-7DA4-4347-9126-CF88A1D743AE}" destId="{4D2A2DB9-D1EC-45CA-A982-28B0DE393329}" srcOrd="1" destOrd="0" presId="urn:microsoft.com/office/officeart/2008/layout/HorizontalMultiLevelHierarchy"/>
    <dgm:cxn modelId="{406E9134-175B-4CA1-AA19-47A03D111C2E}" type="presOf" srcId="{7CEA9C23-B3D8-455F-AC30-3980C1F8C761}" destId="{C0FAC71A-BB08-4E9C-966E-03803CB9C537}" srcOrd="0" destOrd="0" presId="urn:microsoft.com/office/officeart/2008/layout/HorizontalMultiLevelHierarchy"/>
    <dgm:cxn modelId="{403EBED0-4FC7-4732-8A5B-DB5C2A9F8F4C}" type="presOf" srcId="{A484BB60-7DA4-4347-9126-CF88A1D743AE}" destId="{899EC0CB-ED44-4974-9701-35D523FC8755}" srcOrd="0" destOrd="0" presId="urn:microsoft.com/office/officeart/2008/layout/HorizontalMultiLevelHierarchy"/>
    <dgm:cxn modelId="{47825C64-6B4B-41B4-9414-E4F9084DEFD6}" type="presOf" srcId="{230BFE8A-44A7-407A-AA43-BC22A6B704A9}" destId="{DA9D0F60-53C2-441D-867C-02F873F8E2D2}" srcOrd="0" destOrd="0" presId="urn:microsoft.com/office/officeart/2008/layout/HorizontalMultiLevelHierarchy"/>
    <dgm:cxn modelId="{D496360A-4693-40C3-9293-451E18E26FAE}" type="presParOf" srcId="{77B8AB57-AB63-4718-85C7-04424396C174}" destId="{AC0C9A3B-EEDF-4033-977C-4A29F38FE543}" srcOrd="0" destOrd="0" presId="urn:microsoft.com/office/officeart/2008/layout/HorizontalMultiLevelHierarchy"/>
    <dgm:cxn modelId="{22900761-7C05-4738-BD0E-B33841844354}" type="presParOf" srcId="{AC0C9A3B-EEDF-4033-977C-4A29F38FE543}" destId="{C905AA59-7CCE-44CE-93DB-B2C8457BDADA}" srcOrd="0" destOrd="0" presId="urn:microsoft.com/office/officeart/2008/layout/HorizontalMultiLevelHierarchy"/>
    <dgm:cxn modelId="{7B494A0B-2467-4A84-8A3D-3222A21C9689}" type="presParOf" srcId="{AC0C9A3B-EEDF-4033-977C-4A29F38FE543}" destId="{AA17139F-8C75-48CD-B39E-C79B791289D6}" srcOrd="1" destOrd="0" presId="urn:microsoft.com/office/officeart/2008/layout/HorizontalMultiLevelHierarchy"/>
    <dgm:cxn modelId="{9C2089BE-1FED-484A-A248-6B99011293DF}" type="presParOf" srcId="{AA17139F-8C75-48CD-B39E-C79B791289D6}" destId="{DA9D0F60-53C2-441D-867C-02F873F8E2D2}" srcOrd="0" destOrd="0" presId="urn:microsoft.com/office/officeart/2008/layout/HorizontalMultiLevelHierarchy"/>
    <dgm:cxn modelId="{47903E94-4778-4A37-B6C3-D487CCA215DA}" type="presParOf" srcId="{DA9D0F60-53C2-441D-867C-02F873F8E2D2}" destId="{9DA648CF-9BB1-4915-8BF1-8D60D886A189}" srcOrd="0" destOrd="0" presId="urn:microsoft.com/office/officeart/2008/layout/HorizontalMultiLevelHierarchy"/>
    <dgm:cxn modelId="{051A1115-B3BE-46D2-BE3F-A6C634B757E3}" type="presParOf" srcId="{AA17139F-8C75-48CD-B39E-C79B791289D6}" destId="{A38283D1-A1F0-4FB2-A8FC-169F7FA42AAE}" srcOrd="1" destOrd="0" presId="urn:microsoft.com/office/officeart/2008/layout/HorizontalMultiLevelHierarchy"/>
    <dgm:cxn modelId="{EB379448-4382-4C47-9D2C-EC5076A0AE9D}" type="presParOf" srcId="{A38283D1-A1F0-4FB2-A8FC-169F7FA42AAE}" destId="{C0FAC71A-BB08-4E9C-966E-03803CB9C537}" srcOrd="0" destOrd="0" presId="urn:microsoft.com/office/officeart/2008/layout/HorizontalMultiLevelHierarchy"/>
    <dgm:cxn modelId="{BDE0AD11-4D71-42E0-831B-C3454CFA8BAF}" type="presParOf" srcId="{A38283D1-A1F0-4FB2-A8FC-169F7FA42AAE}" destId="{2B42F4A3-7F9A-4C81-85AF-A575CA8944F1}" srcOrd="1" destOrd="0" presId="urn:microsoft.com/office/officeart/2008/layout/HorizontalMultiLevelHierarchy"/>
    <dgm:cxn modelId="{7791119E-20B8-4F31-83DD-0AC14AE00346}" type="presParOf" srcId="{AA17139F-8C75-48CD-B39E-C79B791289D6}" destId="{899EC0CB-ED44-4974-9701-35D523FC8755}" srcOrd="2" destOrd="0" presId="urn:microsoft.com/office/officeart/2008/layout/HorizontalMultiLevelHierarchy"/>
    <dgm:cxn modelId="{B777CFD4-BE69-41D9-AB1A-082F2098CE8C}" type="presParOf" srcId="{899EC0CB-ED44-4974-9701-35D523FC8755}" destId="{4D2A2DB9-D1EC-45CA-A982-28B0DE393329}" srcOrd="0" destOrd="0" presId="urn:microsoft.com/office/officeart/2008/layout/HorizontalMultiLevelHierarchy"/>
    <dgm:cxn modelId="{97165C9B-A20D-4112-B14D-D288FA9E3EBD}" type="presParOf" srcId="{AA17139F-8C75-48CD-B39E-C79B791289D6}" destId="{2BBD15EE-4068-4220-994D-AD97CEF5800D}" srcOrd="3" destOrd="0" presId="urn:microsoft.com/office/officeart/2008/layout/HorizontalMultiLevelHierarchy"/>
    <dgm:cxn modelId="{6E8A2CB6-16B7-4C65-9466-92A76DA21675}" type="presParOf" srcId="{2BBD15EE-4068-4220-994D-AD97CEF5800D}" destId="{5C7B2FA5-9004-4BA2-87DA-1A9F196DE87E}" srcOrd="0" destOrd="0" presId="urn:microsoft.com/office/officeart/2008/layout/HorizontalMultiLevelHierarchy"/>
    <dgm:cxn modelId="{121C166E-D444-4FE0-A478-DD2625D47A57}" type="presParOf" srcId="{2BBD15EE-4068-4220-994D-AD97CEF5800D}" destId="{E461CF8E-FA6B-45B5-957C-6C921C45B38F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3D644C-E6C0-4ADC-96C1-9B4CACAAD3DA}" type="datetimeFigureOut">
              <a:rPr lang="en-US" smtClean="0"/>
              <a:t>11/18/2014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617CC1-CAA6-4652-A6EA-E79F9FB57F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094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17CC1-CAA6-4652-A6EA-E79F9FB57F6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9094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17CC1-CAA6-4652-A6EA-E79F9FB57F64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221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17CC1-CAA6-4652-A6EA-E79F9FB57F6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4408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n-US" baseline="0" dirty="0" smtClean="0"/>
          </a:p>
          <a:p>
            <a:pPr marL="0" indent="0">
              <a:buFont typeface="Arial" pitchFamily="34" charset="0"/>
              <a:buNone/>
            </a:pPr>
            <a:endParaRPr lang="en-US" i="0" baseline="0" dirty="0" smtClean="0"/>
          </a:p>
          <a:p>
            <a:pPr marL="171450" indent="-171450">
              <a:buFont typeface="Arial" pitchFamily="34" charset="0"/>
              <a:buChar char="•"/>
            </a:pPr>
            <a:endParaRPr lang="en-US" i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17CC1-CAA6-4652-A6EA-E79F9FB57F6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2910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baseline="0" dirty="0" smtClean="0"/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17CC1-CAA6-4652-A6EA-E79F9FB57F6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2932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17CC1-CAA6-4652-A6EA-E79F9FB57F6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58986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17CC1-CAA6-4652-A6EA-E79F9FB57F6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7985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17CC1-CAA6-4652-A6EA-E79F9FB57F64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8316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n-US" dirty="0" smtClean="0"/>
          </a:p>
          <a:p>
            <a:pPr marL="171450" indent="-171450">
              <a:buFont typeface="Arial" pitchFamily="34" charset="0"/>
              <a:buChar char="•"/>
            </a:pPr>
            <a:endParaRPr lang="en-US" baseline="0" dirty="0" smtClean="0">
              <a:solidFill>
                <a:srgbClr val="FF007D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endParaRPr lang="en-US" baseline="0" dirty="0" smtClean="0">
              <a:solidFill>
                <a:srgbClr val="FF007D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endParaRPr lang="en-US" baseline="0" dirty="0" smtClean="0">
              <a:solidFill>
                <a:srgbClr val="FF007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17CC1-CAA6-4652-A6EA-E79F9FB57F64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7345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17CC1-CAA6-4652-A6EA-E79F9FB57F64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69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74B2E-F399-49AC-9AE0-C866669F5288}" type="datetimeFigureOut">
              <a:rPr lang="en-US" smtClean="0"/>
              <a:t>11/18/2014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5455-298F-4828-8959-E0EECD595A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377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74B2E-F399-49AC-9AE0-C866669F5288}" type="datetimeFigureOut">
              <a:rPr lang="en-US" smtClean="0"/>
              <a:t>11/18/2014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5455-298F-4828-8959-E0EECD595A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902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74B2E-F399-49AC-9AE0-C866669F5288}" type="datetimeFigureOut">
              <a:rPr lang="en-US" smtClean="0"/>
              <a:t>11/18/2014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5455-298F-4828-8959-E0EECD595A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204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74B2E-F399-49AC-9AE0-C866669F5288}" type="datetimeFigureOut">
              <a:rPr lang="en-US" smtClean="0"/>
              <a:t>11/18/2014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5455-298F-4828-8959-E0EECD595A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634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74B2E-F399-49AC-9AE0-C866669F5288}" type="datetimeFigureOut">
              <a:rPr lang="en-US" smtClean="0"/>
              <a:t>11/18/2014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5455-298F-4828-8959-E0EECD595A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962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74B2E-F399-49AC-9AE0-C866669F5288}" type="datetimeFigureOut">
              <a:rPr lang="en-US" smtClean="0"/>
              <a:t>11/18/2014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5455-298F-4828-8959-E0EECD595A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808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74B2E-F399-49AC-9AE0-C866669F5288}" type="datetimeFigureOut">
              <a:rPr lang="en-US" smtClean="0"/>
              <a:t>11/18/2014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5455-298F-4828-8959-E0EECD595A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622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74B2E-F399-49AC-9AE0-C866669F5288}" type="datetimeFigureOut">
              <a:rPr lang="en-US" smtClean="0"/>
              <a:t>11/18/2014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5455-298F-4828-8959-E0EECD595A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589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74B2E-F399-49AC-9AE0-C866669F5288}" type="datetimeFigureOut">
              <a:rPr lang="en-US" smtClean="0"/>
              <a:t>11/18/2014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5455-298F-4828-8959-E0EECD595A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07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74B2E-F399-49AC-9AE0-C866669F5288}" type="datetimeFigureOut">
              <a:rPr lang="en-US" smtClean="0"/>
              <a:t>11/18/2014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5455-298F-4828-8959-E0EECD595A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924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74B2E-F399-49AC-9AE0-C866669F5288}" type="datetimeFigureOut">
              <a:rPr lang="en-US" smtClean="0"/>
              <a:t>11/18/2014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5455-298F-4828-8959-E0EECD595A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87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74B2E-F399-49AC-9AE0-C866669F5288}" type="datetimeFigureOut">
              <a:rPr lang="en-US" smtClean="0"/>
              <a:t>11/18/2014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85455-298F-4828-8959-E0EECD595A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156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8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0" Type="http://schemas.openxmlformats.org/officeDocument/2006/relationships/image" Target="../media/image17.png"/><Relationship Id="rId4" Type="http://schemas.openxmlformats.org/officeDocument/2006/relationships/image" Target="../media/image16.png"/><Relationship Id="rId9" Type="http://schemas.openxmlformats.org/officeDocument/2006/relationships/image" Target="../media/image16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openxmlformats.org/officeDocument/2006/relationships/image" Target="../media/image2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11" Type="http://schemas.openxmlformats.org/officeDocument/2006/relationships/image" Target="../media/image21.png"/><Relationship Id="rId5" Type="http://schemas.openxmlformats.org/officeDocument/2006/relationships/diagramQuickStyle" Target="../diagrams/quickStyle3.xml"/><Relationship Id="rId10" Type="http://schemas.openxmlformats.org/officeDocument/2006/relationships/image" Target="../media/image20.png"/><Relationship Id="rId4" Type="http://schemas.openxmlformats.org/officeDocument/2006/relationships/diagramLayout" Target="../diagrams/layout3.xml"/><Relationship Id="rId9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Quenched Superconductivity in Magnetars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1066800"/>
          </a:xfrm>
        </p:spPr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Monika Sinha</a:t>
            </a:r>
          </a:p>
          <a:p>
            <a:r>
              <a:rPr lang="en-US" sz="2400" dirty="0" smtClean="0">
                <a:solidFill>
                  <a:srgbClr val="007DFF"/>
                </a:solidFill>
              </a:rPr>
              <a:t>Indian Institute of Technology Jodhpur</a:t>
            </a:r>
            <a:endParaRPr lang="en-US" sz="2400" dirty="0">
              <a:solidFill>
                <a:srgbClr val="007DFF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1" y="44238"/>
            <a:ext cx="1105054" cy="121937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9386" y="44238"/>
            <a:ext cx="1905000" cy="1038225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1445664" y="5257800"/>
            <a:ext cx="6400800" cy="106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>
                <a:solidFill>
                  <a:srgbClr val="00FF00"/>
                </a:solidFill>
              </a:rPr>
              <a:t>Armen Sedrakian</a:t>
            </a:r>
          </a:p>
          <a:p>
            <a:r>
              <a:rPr lang="en-US" sz="2400" dirty="0" smtClean="0">
                <a:solidFill>
                  <a:srgbClr val="7DFF00"/>
                </a:solidFill>
              </a:rPr>
              <a:t>ITP, J. W. Goethe University, Frankfurt, Germany</a:t>
            </a:r>
          </a:p>
        </p:txBody>
      </p:sp>
    </p:spTree>
    <p:extLst>
      <p:ext uri="{BB962C8B-B14F-4D97-AF65-F5344CB8AC3E}">
        <p14:creationId xmlns:p14="http://schemas.microsoft.com/office/powerpoint/2010/main" val="392331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007D"/>
                </a:solidFill>
              </a:rPr>
              <a:t>Summary and outlook</a:t>
            </a:r>
            <a:r>
              <a:rPr lang="en-US" dirty="0" smtClean="0"/>
              <a:t>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81000" y="914400"/>
                <a:ext cx="8229600" cy="5562600"/>
              </a:xfrm>
            </p:spPr>
            <p:txBody>
              <a:bodyPr>
                <a:noAutofit/>
              </a:bodyPr>
              <a:lstStyle/>
              <a:p>
                <a:r>
                  <a:rPr lang="en-US" sz="2000" dirty="0" smtClean="0">
                    <a:solidFill>
                      <a:srgbClr val="7D00FF"/>
                    </a:solidFill>
                  </a:rPr>
                  <a:t>Neutrino emissivity is affected due to unpairing effect.</a:t>
                </a:r>
              </a:p>
              <a:p>
                <a:r>
                  <a:rPr lang="en-US" sz="2000" dirty="0" smtClean="0">
                    <a:solidFill>
                      <a:srgbClr val="7D00FF"/>
                    </a:solidFill>
                  </a:rPr>
                  <a:t>Detailed cooling simulations are needed to confront the theory of magnetar with quenched superconductivity with the observations.</a:t>
                </a:r>
              </a:p>
              <a:p>
                <a:r>
                  <a:rPr lang="en-US" sz="2000" dirty="0" smtClean="0">
                    <a:solidFill>
                      <a:srgbClr val="7D00FF"/>
                    </a:solidFill>
                  </a:rPr>
                  <a:t>Heat capacity, reheating </a:t>
                </a:r>
                <a:r>
                  <a:rPr lang="en-US" sz="2000" dirty="0">
                    <a:solidFill>
                      <a:srgbClr val="7D00FF"/>
                    </a:solidFill>
                  </a:rPr>
                  <a:t>due to field decay are to be addressed under this </a:t>
                </a:r>
                <a:r>
                  <a:rPr lang="en-US" sz="2000" dirty="0" smtClean="0">
                    <a:solidFill>
                      <a:srgbClr val="7D00FF"/>
                    </a:solidFill>
                  </a:rPr>
                  <a:t>condition.</a:t>
                </a:r>
              </a:p>
              <a:p>
                <a:r>
                  <a:rPr lang="en-US" sz="2000" dirty="0" smtClean="0">
                    <a:solidFill>
                      <a:srgbClr val="7D00FF"/>
                    </a:solidFill>
                  </a:rPr>
                  <a:t>Electrical conductivity, field decay, rotational dynamic, coupling of normal matter to superfluid matter should be revisited with this result.</a:t>
                </a:r>
              </a:p>
              <a:p>
                <a:r>
                  <a:rPr lang="en-US" sz="2000" dirty="0" smtClean="0">
                    <a:solidFill>
                      <a:srgbClr val="7D00FF"/>
                    </a:solidFill>
                  </a:rPr>
                  <a:t>It is useful to address the problem of relating these observed surface fields to those in magnetar interiors as predicted by theoretical models.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solidFill>
                              <a:srgbClr val="7D00FF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solidFill>
                              <a:srgbClr val="7D00FF"/>
                            </a:solidFill>
                            <a:latin typeface="Cambria Math"/>
                          </a:rPr>
                          <m:t>𝐵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srgbClr val="7D00FF"/>
                            </a:solidFill>
                            <a:latin typeface="Cambria Math"/>
                          </a:rPr>
                          <m:t>𝑠</m:t>
                        </m:r>
                      </m:sub>
                    </m:sSub>
                    <m:r>
                      <a:rPr lang="en-US" sz="2000" i="1" smtClean="0">
                        <a:solidFill>
                          <a:srgbClr val="7D00FF"/>
                        </a:solidFill>
                        <a:latin typeface="Cambria Math"/>
                        <a:ea typeface="Cambria Math"/>
                      </a:rPr>
                      <m:t>≅</m:t>
                    </m:r>
                    <m:sSub>
                      <m:sSubPr>
                        <m:ctrlPr>
                          <a:rPr lang="en-US" sz="2000" i="1" smtClean="0">
                            <a:solidFill>
                              <a:srgbClr val="7D00FF"/>
                            </a:solidFill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sz="2000" i="1" smtClean="0">
                            <a:solidFill>
                              <a:srgbClr val="7D00FF"/>
                            </a:solidFill>
                            <a:latin typeface="Cambria Math"/>
                            <a:ea typeface="Cambria Math"/>
                          </a:rPr>
                          <m:t>𝛼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srgbClr val="7D00FF"/>
                            </a:solidFill>
                            <a:latin typeface="Cambria Math"/>
                            <a:ea typeface="Cambria Math"/>
                          </a:rPr>
                          <m:t>𝐵</m:t>
                        </m:r>
                      </m:sub>
                    </m:sSub>
                    <m:sSub>
                      <m:sSubPr>
                        <m:ctrlPr>
                          <a:rPr lang="en-US" sz="2000" i="1" smtClean="0">
                            <a:solidFill>
                              <a:srgbClr val="7D00FF"/>
                            </a:solidFill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solidFill>
                              <a:srgbClr val="7D00FF"/>
                            </a:solidFill>
                            <a:latin typeface="Cambria Math"/>
                            <a:ea typeface="Cambria Math"/>
                          </a:rPr>
                          <m:t>𝐵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srgbClr val="7D00FF"/>
                            </a:solidFill>
                            <a:latin typeface="Cambria Math"/>
                            <a:ea typeface="Cambria Math"/>
                          </a:rPr>
                          <m:t>𝑏</m:t>
                        </m:r>
                      </m:sub>
                    </m:sSub>
                  </m:oMath>
                </a14:m>
                <a:endParaRPr lang="en-US" sz="2000" dirty="0" smtClean="0">
                  <a:solidFill>
                    <a:srgbClr val="7D00FF"/>
                  </a:solidFill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solidFill>
                              <a:srgbClr val="7D00FF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 smtClean="0">
                            <a:solidFill>
                              <a:srgbClr val="7D00FF"/>
                            </a:solidFill>
                            <a:latin typeface="Cambria Math"/>
                            <a:ea typeface="Cambria Math"/>
                          </a:rPr>
                          <m:t>𝛼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srgbClr val="7D00FF"/>
                            </a:solidFill>
                            <a:latin typeface="Cambria Math"/>
                          </a:rPr>
                          <m:t>𝐵</m:t>
                        </m:r>
                      </m:sub>
                    </m:sSub>
                    <m:r>
                      <a:rPr lang="en-US" sz="2000" i="1" smtClean="0">
                        <a:solidFill>
                          <a:srgbClr val="7D00FF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type m:val="lin"/>
                        <m:ctrlPr>
                          <a:rPr lang="en-US" sz="2000" i="1" smtClean="0">
                            <a:solidFill>
                              <a:srgbClr val="7D00FF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i="1" smtClean="0">
                                <a:solidFill>
                                  <a:srgbClr val="7D00FF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2000" i="1" smtClean="0">
                                <a:solidFill>
                                  <a:srgbClr val="7D00FF"/>
                                </a:solidFill>
                                <a:latin typeface="Cambria Math"/>
                                <a:ea typeface="Cambria Math"/>
                              </a:rPr>
                              <m:t>𝜖</m:t>
                            </m:r>
                          </m:e>
                          <m:sub>
                            <m:r>
                              <a:rPr lang="en-US" sz="2000" b="0" i="1" smtClean="0">
                                <a:solidFill>
                                  <a:srgbClr val="7D00FF"/>
                                </a:solidFill>
                                <a:latin typeface="Cambria Math"/>
                                <a:ea typeface="Cambria Math"/>
                              </a:rPr>
                              <m:t>𝑏</m:t>
                            </m:r>
                          </m:sub>
                        </m:sSub>
                      </m:num>
                      <m:den>
                        <m:r>
                          <a:rPr lang="en-US" sz="2000" b="0" i="1" smtClean="0">
                            <a:solidFill>
                              <a:srgbClr val="7D00FF"/>
                            </a:solidFill>
                            <a:latin typeface="Cambria Math"/>
                            <a:ea typeface="Cambria Math"/>
                          </a:rPr>
                          <m:t>3 </m:t>
                        </m:r>
                        <m:r>
                          <a:rPr lang="en-US" sz="2000" b="0" i="1" smtClean="0">
                            <a:solidFill>
                              <a:srgbClr val="7D00FF"/>
                            </a:solidFill>
                            <a:latin typeface="Cambria Math"/>
                            <a:ea typeface="Cambria Math"/>
                          </a:rPr>
                          <m:t>𝑓𝑜𝑟</m:t>
                        </m:r>
                        <m:r>
                          <a:rPr lang="en-US" sz="2000" b="0" i="1" smtClean="0">
                            <a:solidFill>
                              <a:srgbClr val="7D00FF"/>
                            </a:solidFill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a:rPr lang="en-US" sz="2000" b="0" i="1" smtClean="0">
                            <a:solidFill>
                              <a:srgbClr val="7D00FF"/>
                            </a:solidFill>
                            <a:latin typeface="Cambria Math"/>
                            <a:ea typeface="Cambria Math"/>
                          </a:rPr>
                          <m:t>𝐵</m:t>
                        </m:r>
                        <m:r>
                          <a:rPr lang="en-US" sz="2000" b="0" i="1" smtClean="0">
                            <a:solidFill>
                              <a:srgbClr val="7D00FF"/>
                            </a:solidFill>
                            <a:latin typeface="Cambria Math"/>
                            <a:ea typeface="Cambria Math"/>
                          </a:rPr>
                          <m:t>~</m:t>
                        </m:r>
                        <m:sSub>
                          <m:sSubPr>
                            <m:ctrlPr>
                              <a:rPr lang="en-US" sz="2000" b="0" i="1" smtClean="0">
                                <a:solidFill>
                                  <a:srgbClr val="7D00FF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solidFill>
                                  <a:srgbClr val="7D00FF"/>
                                </a:solidFill>
                                <a:latin typeface="Cambria Math"/>
                                <a:ea typeface="Cambria Math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000" b="0" i="1" smtClean="0">
                                <a:solidFill>
                                  <a:srgbClr val="7D00FF"/>
                                </a:solidFill>
                                <a:latin typeface="Cambria Math"/>
                                <a:ea typeface="Cambria Math"/>
                              </a:rPr>
                              <m:t>𝑐</m:t>
                            </m:r>
                            <m:r>
                              <a:rPr lang="en-US" sz="2000" b="0" i="1" smtClean="0">
                                <a:solidFill>
                                  <a:srgbClr val="7D00FF"/>
                                </a:solidFill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000" dirty="0" smtClean="0">
                    <a:solidFill>
                      <a:srgbClr val="7D00FF"/>
                    </a:solidFill>
                  </a:rPr>
                  <a:t>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 smtClean="0">
                            <a:solidFill>
                              <a:srgbClr val="7D00FF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 dirty="0" smtClean="0">
                            <a:solidFill>
                              <a:srgbClr val="7D00FF"/>
                            </a:solidFill>
                            <a:latin typeface="Cambria Math"/>
                            <a:ea typeface="Cambria Math"/>
                          </a:rPr>
                          <m:t>𝜖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7D00FF"/>
                            </a:solidFill>
                            <a:latin typeface="Cambria Math"/>
                          </a:rPr>
                          <m:t>𝑏</m:t>
                        </m:r>
                      </m:sub>
                    </m:sSub>
                    <m:r>
                      <a:rPr lang="en-US" sz="2000" b="0" i="1" dirty="0" smtClean="0">
                        <a:solidFill>
                          <a:srgbClr val="7D00FF"/>
                        </a:solidFill>
                        <a:latin typeface="Cambria Math"/>
                      </a:rPr>
                      <m:t>𝑅</m:t>
                    </m:r>
                    <m:r>
                      <a:rPr lang="en-US" sz="2000" b="0" i="1" dirty="0" smtClean="0">
                        <a:solidFill>
                          <a:srgbClr val="7D00FF"/>
                        </a:solidFill>
                        <a:latin typeface="Cambria Math"/>
                        <a:ea typeface="Cambria Math"/>
                      </a:rPr>
                      <m:t>→  </m:t>
                    </m:r>
                    <m:r>
                      <a:rPr lang="en-US" sz="2000" b="0" i="1" dirty="0" smtClean="0">
                        <a:solidFill>
                          <a:srgbClr val="7D00FF"/>
                        </a:solidFill>
                        <a:latin typeface="Cambria Math"/>
                        <a:ea typeface="Cambria Math"/>
                      </a:rPr>
                      <m:t>𝑡h𝑖𝑐𝑘𝑛𝑒𝑠𝑠</m:t>
                    </m:r>
                    <m:r>
                      <a:rPr lang="en-US" sz="2000" b="0" i="1" dirty="0" smtClean="0">
                        <a:solidFill>
                          <a:srgbClr val="7D00FF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000" b="0" i="1" dirty="0" smtClean="0">
                        <a:solidFill>
                          <a:srgbClr val="7D00FF"/>
                        </a:solidFill>
                        <a:latin typeface="Cambria Math"/>
                        <a:ea typeface="Cambria Math"/>
                      </a:rPr>
                      <m:t>𝑜𝑓</m:t>
                    </m:r>
                    <m:r>
                      <a:rPr lang="en-US" sz="2000" b="0" i="1" dirty="0" smtClean="0">
                        <a:solidFill>
                          <a:srgbClr val="7D00FF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000" b="0" i="1" dirty="0" smtClean="0">
                        <a:solidFill>
                          <a:srgbClr val="7D00FF"/>
                        </a:solidFill>
                        <a:latin typeface="Cambria Math"/>
                        <a:ea typeface="Cambria Math"/>
                      </a:rPr>
                      <m:t>𝑐𝑟𝑢𝑠𝑡</m:t>
                    </m:r>
                  </m:oMath>
                </a14:m>
                <a:endParaRPr lang="en-US" sz="2000" dirty="0" smtClean="0">
                  <a:solidFill>
                    <a:srgbClr val="7D00FF"/>
                  </a:solidFill>
                </a:endParaRPr>
              </a:p>
              <a:p>
                <a:r>
                  <a:rPr lang="en-US" sz="2000" dirty="0" smtClean="0">
                    <a:solidFill>
                      <a:srgbClr val="7D00FF"/>
                    </a:solidFill>
                  </a:rPr>
                  <a:t>relevant to our work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7D00FF"/>
                        </a:solidFill>
                        <a:latin typeface="Cambria Math"/>
                      </a:rPr>
                      <m:t>𝐵</m:t>
                    </m:r>
                    <m:r>
                      <a:rPr lang="en-US" sz="2000" b="0" i="1" smtClean="0">
                        <a:solidFill>
                          <a:srgbClr val="7D00FF"/>
                        </a:solidFill>
                        <a:latin typeface="Cambria Math"/>
                        <a:ea typeface="Cambria Math"/>
                      </a:rPr>
                      <m:t>~</m:t>
                    </m:r>
                    <m:sSub>
                      <m:sSubPr>
                        <m:ctrlPr>
                          <a:rPr lang="en-US" sz="2000" b="0" i="1" smtClean="0">
                            <a:solidFill>
                              <a:srgbClr val="7D00FF"/>
                            </a:solidFill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solidFill>
                              <a:srgbClr val="7D00FF"/>
                            </a:solidFill>
                            <a:latin typeface="Cambria Math"/>
                            <a:ea typeface="Cambria Math"/>
                          </a:rPr>
                          <m:t>𝐻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srgbClr val="7D00FF"/>
                            </a:solidFill>
                            <a:latin typeface="Cambria Math"/>
                            <a:ea typeface="Cambria Math"/>
                          </a:rPr>
                          <m:t>𝑐</m:t>
                        </m:r>
                        <m:r>
                          <a:rPr lang="en-US" sz="2000" b="0" i="1" smtClean="0">
                            <a:solidFill>
                              <a:srgbClr val="7D00FF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b>
                    </m:sSub>
                  </m:oMath>
                </a14:m>
                <a:endParaRPr lang="en-US" sz="2000" dirty="0" smtClean="0">
                  <a:solidFill>
                    <a:srgbClr val="7D00FF"/>
                  </a:solidFill>
                </a:endParaRPr>
              </a:p>
              <a:p>
                <a:r>
                  <a:rPr lang="en-US" sz="2000" dirty="0" smtClean="0">
                    <a:solidFill>
                      <a:srgbClr val="7D00FF"/>
                    </a:solidFill>
                  </a:rPr>
                  <a:t>We find roughly two orders of magnitude drop in the field value between the crust-core boundary and the surface of the star with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7D00FF"/>
                        </a:solidFill>
                        <a:latin typeface="Cambria Math"/>
                      </a:rPr>
                      <m:t>𝑛</m:t>
                    </m:r>
                    <m:r>
                      <a:rPr lang="en-US" sz="2000" b="0" i="1" smtClean="0">
                        <a:solidFill>
                          <a:srgbClr val="7D00FF"/>
                        </a:solidFill>
                        <a:latin typeface="Cambria Math"/>
                        <a:ea typeface="Cambria Math"/>
                      </a:rPr>
                      <m:t>≅0.5</m:t>
                    </m:r>
                    <m:sSub>
                      <m:sSubPr>
                        <m:ctrlPr>
                          <a:rPr lang="en-US" sz="2000" b="0" i="1" smtClean="0">
                            <a:solidFill>
                              <a:srgbClr val="7D00FF"/>
                            </a:solidFill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solidFill>
                              <a:srgbClr val="7D00FF"/>
                            </a:solidFill>
                            <a:latin typeface="Cambria Math"/>
                            <a:ea typeface="Cambria Math"/>
                          </a:rPr>
                          <m:t>𝑛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srgbClr val="7D00FF"/>
                            </a:solidFill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</m:sSub>
                  </m:oMath>
                </a14:m>
                <a:endParaRPr lang="en-US" sz="2000" dirty="0" smtClean="0">
                  <a:solidFill>
                    <a:srgbClr val="7D00FF"/>
                  </a:solidFill>
                </a:endParaRPr>
              </a:p>
              <a:p>
                <a:r>
                  <a:rPr lang="en-US" sz="2000" dirty="0" smtClean="0">
                    <a:solidFill>
                      <a:srgbClr val="7D00FF"/>
                    </a:solidFill>
                  </a:rPr>
                  <a:t>However, further work is needed to establish the relation in the strong field regime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srgbClr val="7D00FF"/>
                        </a:solidFill>
                        <a:latin typeface="Cambria Math"/>
                      </a:rPr>
                      <m:t>𝐵</m:t>
                    </m:r>
                    <m:r>
                      <a:rPr lang="en-US" sz="2000" i="1">
                        <a:solidFill>
                          <a:srgbClr val="7D00FF"/>
                        </a:solidFill>
                        <a:latin typeface="Cambria Math"/>
                        <a:ea typeface="Cambria Math"/>
                      </a:rPr>
                      <m:t>~</m:t>
                    </m:r>
                    <m:sSub>
                      <m:sSubPr>
                        <m:ctrlPr>
                          <a:rPr lang="en-US" sz="2000" i="1">
                            <a:solidFill>
                              <a:srgbClr val="7D00FF"/>
                            </a:solidFill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rgbClr val="7D00FF"/>
                            </a:solidFill>
                            <a:latin typeface="Cambria Math"/>
                            <a:ea typeface="Cambria Math"/>
                          </a:rPr>
                          <m:t>𝐻</m:t>
                        </m:r>
                      </m:e>
                      <m:sub>
                        <m:r>
                          <a:rPr lang="en-US" sz="2000" i="1">
                            <a:solidFill>
                              <a:srgbClr val="7D00FF"/>
                            </a:solidFill>
                            <a:latin typeface="Cambria Math"/>
                            <a:ea typeface="Cambria Math"/>
                          </a:rPr>
                          <m:t>𝑐</m:t>
                        </m:r>
                        <m:r>
                          <a:rPr lang="en-US" sz="2000" i="1">
                            <a:solidFill>
                              <a:srgbClr val="7D00FF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000" dirty="0" smtClean="0">
                    <a:solidFill>
                      <a:srgbClr val="7D00FF"/>
                    </a:solidFill>
                  </a:rPr>
                  <a:t>.</a:t>
                </a:r>
                <a:endParaRPr lang="en-US" sz="2000" dirty="0">
                  <a:solidFill>
                    <a:srgbClr val="7D00FF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1000" y="914400"/>
                <a:ext cx="8229600" cy="5562600"/>
              </a:xfrm>
              <a:blipFill rotWithShape="1">
                <a:blip r:embed="rId3"/>
                <a:stretch>
                  <a:fillRect l="-667" t="-548" r="-1333" b="-10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272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>
                <a:solidFill>
                  <a:srgbClr val="FF007D"/>
                </a:solidFill>
              </a:rPr>
              <a:t>Magnetar…</a:t>
            </a:r>
            <a:r>
              <a:rPr lang="en-US" dirty="0" smtClean="0"/>
              <a:t> </a:t>
            </a:r>
            <a:r>
              <a:rPr lang="en-US" sz="4000" dirty="0" smtClean="0">
                <a:solidFill>
                  <a:srgbClr val="FF7D00"/>
                </a:solidFill>
              </a:rPr>
              <a:t>a new class of neutron stars</a:t>
            </a:r>
            <a:endParaRPr lang="en-US" sz="4000" dirty="0">
              <a:solidFill>
                <a:srgbClr val="FF7D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990600"/>
            <a:ext cx="4000500" cy="2667000"/>
          </a:xfrm>
        </p:spPr>
      </p:pic>
      <p:sp>
        <p:nvSpPr>
          <p:cNvPr id="5" name="TextBox 4"/>
          <p:cNvSpPr txBox="1"/>
          <p:nvPr/>
        </p:nvSpPr>
        <p:spPr>
          <a:xfrm>
            <a:off x="457200" y="1066800"/>
            <a:ext cx="40385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3200" dirty="0" err="1" smtClean="0">
                <a:solidFill>
                  <a:srgbClr val="7D00FF"/>
                </a:solidFill>
              </a:rPr>
              <a:t>B</a:t>
            </a:r>
            <a:r>
              <a:rPr lang="en-US" sz="3200" baseline="-25000" dirty="0" err="1" smtClean="0">
                <a:solidFill>
                  <a:srgbClr val="7D00FF"/>
                </a:solidFill>
              </a:rPr>
              <a:t>s</a:t>
            </a:r>
            <a:r>
              <a:rPr lang="en-US" sz="3200" dirty="0" smtClean="0">
                <a:solidFill>
                  <a:srgbClr val="7D00FF"/>
                </a:solidFill>
              </a:rPr>
              <a:t> = 10</a:t>
            </a:r>
            <a:r>
              <a:rPr lang="en-US" sz="3200" baseline="30000" dirty="0" smtClean="0">
                <a:solidFill>
                  <a:srgbClr val="7D00FF"/>
                </a:solidFill>
              </a:rPr>
              <a:t>14</a:t>
            </a:r>
            <a:r>
              <a:rPr lang="en-US" sz="3200" dirty="0" smtClean="0">
                <a:solidFill>
                  <a:srgbClr val="7D00FF"/>
                </a:solidFill>
              </a:rPr>
              <a:t> -10</a:t>
            </a:r>
            <a:r>
              <a:rPr lang="en-US" sz="3200" baseline="30000" dirty="0" smtClean="0">
                <a:solidFill>
                  <a:srgbClr val="7D00FF"/>
                </a:solidFill>
              </a:rPr>
              <a:t>15</a:t>
            </a:r>
            <a:r>
              <a:rPr lang="en-US" sz="3200" dirty="0" smtClean="0">
                <a:solidFill>
                  <a:srgbClr val="7D00FF"/>
                </a:solidFill>
              </a:rPr>
              <a:t> G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7D00FF"/>
                </a:solidFill>
              </a:rPr>
              <a:t>Interior field even greater</a:t>
            </a:r>
            <a:endParaRPr lang="en-US" sz="3200" dirty="0">
              <a:solidFill>
                <a:srgbClr val="7D00FF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989729"/>
            <a:ext cx="3806419" cy="353574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495799" y="4419600"/>
            <a:ext cx="40385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7D00FF"/>
                </a:solidFill>
              </a:rPr>
              <a:t>Superconductivity inside magnetar </a:t>
            </a:r>
            <a:r>
              <a:rPr lang="en-US" sz="3200" b="1" dirty="0">
                <a:solidFill>
                  <a:srgbClr val="7DFF00"/>
                </a:solidFill>
              </a:rPr>
              <a:t>Q</a:t>
            </a:r>
            <a:r>
              <a:rPr lang="en-US" sz="3200" b="1" dirty="0" smtClean="0">
                <a:solidFill>
                  <a:srgbClr val="7DFF00"/>
                </a:solidFill>
              </a:rPr>
              <a:t>uenched?</a:t>
            </a:r>
          </a:p>
        </p:txBody>
      </p:sp>
    </p:spTree>
    <p:extLst>
      <p:ext uri="{BB962C8B-B14F-4D97-AF65-F5344CB8AC3E}">
        <p14:creationId xmlns:p14="http://schemas.microsoft.com/office/powerpoint/2010/main" val="1907834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5293097" y="5773345"/>
            <a:ext cx="2784032" cy="85605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135347" y="3157404"/>
            <a:ext cx="8760889" cy="2362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716493" y="4972695"/>
            <a:ext cx="4208945" cy="1601301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96000">
                <a:schemeClr val="accent1">
                  <a:tint val="44500"/>
                  <a:satMod val="160000"/>
                </a:schemeClr>
              </a:gs>
              <a:gs pos="5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4925438" y="3592237"/>
            <a:ext cx="1872910" cy="1741365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4580833" y="1569075"/>
            <a:ext cx="1255532" cy="124549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033" y="-1524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007D"/>
                </a:solidFill>
              </a:rPr>
              <a:t>Motivation…</a:t>
            </a:r>
            <a:endParaRPr lang="en-US" dirty="0">
              <a:solidFill>
                <a:srgbClr val="FF007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86182"/>
            <a:ext cx="4344647" cy="68579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7D00FF"/>
                </a:solidFill>
              </a:rPr>
              <a:t>Type-II superconductivity</a:t>
            </a:r>
            <a:endParaRPr lang="en-US" dirty="0">
              <a:solidFill>
                <a:srgbClr val="7D00FF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674619" y="1879918"/>
                <a:ext cx="1447800" cy="8001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3200" b="0" i="1" smtClean="0">
                        <a:solidFill>
                          <a:srgbClr val="007DFF"/>
                        </a:solidFill>
                        <a:latin typeface="Cambria Math"/>
                        <a:ea typeface="Cambria Math"/>
                      </a:rPr>
                      <m:t>κ</m:t>
                    </m:r>
                  </m:oMath>
                </a14:m>
                <a:r>
                  <a:rPr lang="en-US" sz="3200" dirty="0" smtClean="0">
                    <a:solidFill>
                      <a:srgbClr val="007DFF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007DFF"/>
                        </a:solidFill>
                        <a:latin typeface="Cambria Math"/>
                        <a:ea typeface="Cambria Math"/>
                      </a:rPr>
                      <m:t>&gt;</m:t>
                    </m:r>
                    <m:f>
                      <m:fPr>
                        <m:ctrlPr>
                          <a:rPr lang="en-US" sz="3200" i="1">
                            <a:solidFill>
                              <a:srgbClr val="007DFF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i="1">
                            <a:solidFill>
                              <a:srgbClr val="007DFF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200" i="1">
                            <a:solidFill>
                              <a:srgbClr val="007DFF"/>
                            </a:solidFill>
                            <a:latin typeface="Cambria Math"/>
                            <a:ea typeface="Cambria Math"/>
                          </a:rPr>
                          <m:t>√2</m:t>
                        </m:r>
                      </m:den>
                    </m:f>
                  </m:oMath>
                </a14:m>
                <a:endParaRPr lang="en-US" sz="3200" b="0" dirty="0" smtClean="0">
                  <a:solidFill>
                    <a:srgbClr val="007DFF"/>
                  </a:solidFill>
                  <a:ea typeface="Cambria Math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4619" y="1879918"/>
                <a:ext cx="1447800" cy="800155"/>
              </a:xfrm>
              <a:prstGeom prst="rect">
                <a:avLst/>
              </a:prstGeom>
              <a:blipFill rotWithShape="1">
                <a:blip r:embed="rId3"/>
                <a:stretch>
                  <a:fillRect r="-5063" b="-98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580833" y="1791080"/>
                <a:ext cx="1032527" cy="7629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0" i="1" smtClean="0">
                          <a:solidFill>
                            <a:srgbClr val="007DFF"/>
                          </a:solidFill>
                          <a:latin typeface="Cambria Math"/>
                        </a:rPr>
                        <m:t>𝜅</m:t>
                      </m:r>
                      <m:r>
                        <a:rPr lang="en-US" sz="2000" b="0" i="1" smtClean="0">
                          <a:solidFill>
                            <a:srgbClr val="007DFF"/>
                          </a:solidFill>
                          <a:latin typeface="Cambria Math"/>
                          <a:ea typeface="Cambria Math"/>
                        </a:rPr>
                        <m:t>= 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rgbClr val="007DFF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0" i="1" smtClean="0">
                                  <a:solidFill>
                                    <a:srgbClr val="007DFF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2000" b="0" i="1" smtClean="0">
                                  <a:solidFill>
                                    <a:srgbClr val="007DFF"/>
                                  </a:solidFill>
                                  <a:latin typeface="Cambria Math"/>
                                  <a:ea typeface="Cambria Math"/>
                                </a:rPr>
                                <m:t>δ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rgbClr val="007DFF"/>
                                  </a:solidFill>
                                  <a:latin typeface="Cambria Math"/>
                                  <a:ea typeface="Cambria Math"/>
                                </a:rPr>
                                <m:t>𝐿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b="0" i="1" smtClean="0">
                                  <a:solidFill>
                                    <a:srgbClr val="007DFF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2000" b="0" i="1" smtClean="0">
                                  <a:solidFill>
                                    <a:srgbClr val="007DFF"/>
                                  </a:solidFill>
                                  <a:latin typeface="Cambria Math"/>
                                  <a:ea typeface="Cambria Math"/>
                                </a:rPr>
                                <m:t>ξ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rgbClr val="007DFF"/>
                                  </a:solidFill>
                                  <a:latin typeface="Cambria Math"/>
                                  <a:ea typeface="Cambria Math"/>
                                </a:rPr>
                                <m:t>𝑝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0833" y="1791080"/>
                <a:ext cx="1032527" cy="76296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ontent Placeholder 2"/>
          <p:cNvSpPr txBox="1">
            <a:spLocks/>
          </p:cNvSpPr>
          <p:nvPr/>
        </p:nvSpPr>
        <p:spPr>
          <a:xfrm>
            <a:off x="6328588" y="1463090"/>
            <a:ext cx="2567648" cy="6559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2000" dirty="0" smtClean="0">
                <a:solidFill>
                  <a:srgbClr val="7D00FF"/>
                </a:solidFill>
              </a:rPr>
              <a:t>London’s penetration </a:t>
            </a:r>
          </a:p>
          <a:p>
            <a:pPr marL="0" indent="0" algn="ctr">
              <a:buFont typeface="Arial" pitchFamily="34" charset="0"/>
              <a:buNone/>
            </a:pPr>
            <a:r>
              <a:rPr lang="en-US" sz="2000" dirty="0" smtClean="0">
                <a:solidFill>
                  <a:srgbClr val="7D00FF"/>
                </a:solidFill>
              </a:rPr>
              <a:t>depth</a:t>
            </a:r>
            <a:endParaRPr lang="en-US" sz="2000" dirty="0">
              <a:solidFill>
                <a:srgbClr val="7D00FF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524735" y="2370099"/>
            <a:ext cx="2133600" cy="4444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solidFill>
                  <a:srgbClr val="7D00FF"/>
                </a:solidFill>
              </a:rPr>
              <a:t>Coherence length</a:t>
            </a:r>
            <a:endParaRPr lang="en-US" sz="2000" dirty="0">
              <a:solidFill>
                <a:srgbClr val="7D00FF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5631211" y="1791080"/>
            <a:ext cx="743372" cy="23915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5613360" y="2370099"/>
            <a:ext cx="761223" cy="183947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/>
          <p:cNvSpPr txBox="1">
            <a:spLocks/>
          </p:cNvSpPr>
          <p:nvPr/>
        </p:nvSpPr>
        <p:spPr>
          <a:xfrm>
            <a:off x="135347" y="3297394"/>
            <a:ext cx="5371241" cy="6857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dirty="0" smtClean="0">
                <a:solidFill>
                  <a:srgbClr val="7D00FF"/>
                </a:solidFill>
              </a:rPr>
              <a:t>Type-II superconductivity exists if</a:t>
            </a:r>
            <a:endParaRPr lang="en-US" dirty="0">
              <a:solidFill>
                <a:srgbClr val="7D00FF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223561" y="4046117"/>
                <a:ext cx="319481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solidFill>
                              <a:srgbClr val="007DFF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007DFF"/>
                            </a:solidFill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007DFF"/>
                            </a:solidFill>
                            <a:latin typeface="Cambria Math"/>
                          </a:rPr>
                          <m:t>𝑐</m:t>
                        </m:r>
                        <m:r>
                          <a:rPr lang="en-US" sz="3200" b="0" i="1" smtClean="0">
                            <a:solidFill>
                              <a:srgbClr val="007DFF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200" dirty="0" smtClean="0">
                    <a:solidFill>
                      <a:srgbClr val="007DFF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007DFF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sz="3200" b="0" i="1" dirty="0" smtClean="0">
                        <a:solidFill>
                          <a:srgbClr val="007DFF"/>
                        </a:solidFill>
                        <a:latin typeface="Cambria Math"/>
                        <a:ea typeface="Cambria Math"/>
                      </a:rPr>
                      <m:t>𝐵</m:t>
                    </m:r>
                    <m:r>
                      <a:rPr lang="en-US" sz="3200" b="0" i="1" dirty="0" smtClean="0">
                        <a:solidFill>
                          <a:srgbClr val="007DFF"/>
                        </a:solidFill>
                        <a:latin typeface="Cambria Math"/>
                        <a:ea typeface="Cambria Math"/>
                      </a:rPr>
                      <m:t> &lt; </m:t>
                    </m:r>
                    <m:sSub>
                      <m:sSubPr>
                        <m:ctrlPr>
                          <a:rPr lang="en-US" sz="3200" i="1" dirty="0" smtClean="0">
                            <a:solidFill>
                              <a:srgbClr val="007DFF"/>
                            </a:solidFill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solidFill>
                              <a:srgbClr val="007DFF"/>
                            </a:solidFill>
                            <a:latin typeface="Cambria Math"/>
                            <a:ea typeface="Cambria Math"/>
                          </a:rPr>
                          <m:t>𝐻</m:t>
                        </m:r>
                      </m:e>
                      <m:sub>
                        <m:r>
                          <a:rPr lang="en-US" sz="3200" b="0" i="1" dirty="0" smtClean="0">
                            <a:solidFill>
                              <a:srgbClr val="007DFF"/>
                            </a:solidFill>
                            <a:latin typeface="Cambria Math"/>
                            <a:ea typeface="Cambria Math"/>
                          </a:rPr>
                          <m:t>𝑐</m:t>
                        </m:r>
                        <m:r>
                          <a:rPr lang="en-US" sz="3200" b="0" i="1" dirty="0" smtClean="0">
                            <a:solidFill>
                              <a:srgbClr val="007DFF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b>
                    </m:sSub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3561" y="4046117"/>
                <a:ext cx="3194811" cy="584775"/>
              </a:xfrm>
              <a:prstGeom prst="rect">
                <a:avLst/>
              </a:prstGeom>
              <a:blipFill rotWithShape="1">
                <a:blip r:embed="rId5"/>
                <a:stretch>
                  <a:fillRect t="-12500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643935" y="5810592"/>
                <a:ext cx="2306914" cy="58477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solidFill>
                              <a:srgbClr val="007DFF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007DFF"/>
                            </a:solidFill>
                            <a:latin typeface="Cambria Math"/>
                          </a:rPr>
                          <m:t>𝐵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007DFF"/>
                            </a:solidFill>
                            <a:latin typeface="Cambria Math"/>
                          </a:rPr>
                          <m:t>𝑚𝑎𝑥</m:t>
                        </m:r>
                      </m:sub>
                    </m:sSub>
                  </m:oMath>
                </a14:m>
                <a:r>
                  <a:rPr lang="en-US" sz="3200" dirty="0" smtClean="0">
                    <a:solidFill>
                      <a:srgbClr val="007DFF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 dirty="0" smtClean="0">
                        <a:solidFill>
                          <a:srgbClr val="007DFF"/>
                        </a:solidFill>
                        <a:latin typeface="Cambria Math"/>
                        <a:ea typeface="Cambria Math"/>
                      </a:rPr>
                      <m:t>&gt;</m:t>
                    </m:r>
                    <m:r>
                      <a:rPr lang="en-US" sz="3200" b="0" i="1" dirty="0" smtClean="0">
                        <a:solidFill>
                          <a:srgbClr val="007DFF"/>
                        </a:solidFill>
                        <a:latin typeface="Cambria Math"/>
                        <a:ea typeface="Cambria Math"/>
                      </a:rPr>
                      <m:t> </m:t>
                    </m:r>
                    <m:sSub>
                      <m:sSubPr>
                        <m:ctrlPr>
                          <a:rPr lang="en-US" sz="3200" b="0" i="1" dirty="0" smtClean="0">
                            <a:solidFill>
                              <a:srgbClr val="007DFF"/>
                            </a:solidFill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solidFill>
                              <a:srgbClr val="007DFF"/>
                            </a:solidFill>
                            <a:latin typeface="Cambria Math"/>
                            <a:ea typeface="Cambria Math"/>
                          </a:rPr>
                          <m:t>𝐻</m:t>
                        </m:r>
                      </m:e>
                      <m:sub>
                        <m:r>
                          <a:rPr lang="en-US" sz="3200" b="0" i="1" dirty="0" smtClean="0">
                            <a:solidFill>
                              <a:srgbClr val="007DFF"/>
                            </a:solidFill>
                            <a:latin typeface="Cambria Math"/>
                            <a:ea typeface="Cambria Math"/>
                          </a:rPr>
                          <m:t>𝑐</m:t>
                        </m:r>
                        <m:r>
                          <a:rPr lang="en-US" sz="3200" b="0" i="1" dirty="0" smtClean="0">
                            <a:solidFill>
                              <a:srgbClr val="007DFF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b>
                    </m:sSub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3935" y="5810592"/>
                <a:ext cx="2306914" cy="584775"/>
              </a:xfrm>
              <a:prstGeom prst="rect">
                <a:avLst/>
              </a:prstGeom>
              <a:blipFill rotWithShape="1">
                <a:blip r:embed="rId6"/>
                <a:stretch>
                  <a:fillRect t="-12500" r="-9788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Content Placeholder 2"/>
          <p:cNvSpPr txBox="1">
            <a:spLocks/>
          </p:cNvSpPr>
          <p:nvPr/>
        </p:nvSpPr>
        <p:spPr>
          <a:xfrm>
            <a:off x="1133213" y="5167783"/>
            <a:ext cx="3447620" cy="6857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dirty="0" smtClean="0">
                <a:solidFill>
                  <a:srgbClr val="7D00FF"/>
                </a:solidFill>
              </a:rPr>
              <a:t>From virial theorem</a:t>
            </a:r>
            <a:endParaRPr lang="en-US" dirty="0">
              <a:solidFill>
                <a:srgbClr val="7D00FF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5112066" y="3883720"/>
                <a:ext cx="1686282" cy="7545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rgbClr val="007DFF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DFF"/>
                            </a:solidFill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DFF"/>
                            </a:solidFill>
                            <a:latin typeface="Cambria Math"/>
                          </a:rPr>
                          <m:t>𝑐</m:t>
                        </m:r>
                        <m:r>
                          <a:rPr lang="en-US" sz="2400" b="0" i="1" smtClean="0">
                            <a:solidFill>
                              <a:srgbClr val="007DFF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rgbClr val="007DFF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rgbClr val="007DFF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i="1" smtClean="0">
                                <a:solidFill>
                                  <a:srgbClr val="007DFF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2400" i="1" smtClean="0">
                                <a:solidFill>
                                  <a:srgbClr val="007DFF"/>
                                </a:solidFill>
                                <a:latin typeface="Cambria Math"/>
                              </a:rPr>
                              <m:t>Φ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07DFF"/>
                                </a:solidFill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num>
                      <m:den>
                        <m:sSubSup>
                          <m:sSubSupPr>
                            <m:ctrlPr>
                              <a:rPr lang="en-US" sz="2400" i="1" smtClean="0">
                                <a:solidFill>
                                  <a:srgbClr val="007DFF"/>
                                </a:solidFill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2400" b="0" i="1" smtClean="0">
                                <a:solidFill>
                                  <a:srgbClr val="007DFF"/>
                                </a:solidFill>
                                <a:latin typeface="Cambria Math"/>
                              </a:rPr>
                              <m:t>2</m:t>
                            </m:r>
                            <m:r>
                              <m:rPr>
                                <m:sty m:val="p"/>
                              </m:rPr>
                              <a:rPr lang="el-GR" sz="2400" b="0" i="1" smtClean="0">
                                <a:solidFill>
                                  <a:srgbClr val="007DFF"/>
                                </a:solidFill>
                                <a:latin typeface="Cambria Math"/>
                              </a:rPr>
                              <m:t>π</m:t>
                            </m:r>
                            <m:sSub>
                              <m:sSubPr>
                                <m:ctrlPr>
                                  <a:rPr lang="en-US" sz="2400" i="1">
                                    <a:solidFill>
                                      <a:srgbClr val="007DFF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l-GR" sz="2400" i="1">
                                    <a:solidFill>
                                      <a:srgbClr val="007DFF"/>
                                    </a:solidFill>
                                    <a:latin typeface="Cambria Math"/>
                                    <a:ea typeface="Cambria Math"/>
                                  </a:rPr>
                                  <m:t>ξ</m:t>
                                </m:r>
                              </m:e>
                              <m:sub>
                                <m:r>
                                  <a:rPr lang="en-US" sz="2400" i="1">
                                    <a:solidFill>
                                      <a:srgbClr val="007D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𝑝</m:t>
                                </m:r>
                              </m:sub>
                            </m:sSub>
                          </m:e>
                          <m:sub/>
                          <m:sup>
                            <m:r>
                              <a:rPr lang="en-US" sz="2400" b="0" i="1" smtClean="0">
                                <a:solidFill>
                                  <a:srgbClr val="007DFF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bSup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2066" y="3883720"/>
                <a:ext cx="1686282" cy="75456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409173" y="4638286"/>
                <a:ext cx="993542" cy="5355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solidFill>
                              <a:srgbClr val="007DFF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000" i="1">
                            <a:solidFill>
                              <a:srgbClr val="007DFF"/>
                            </a:solidFill>
                            <a:latin typeface="Cambria Math"/>
                          </a:rPr>
                          <m:t>Φ</m:t>
                        </m:r>
                      </m:e>
                      <m:sub>
                        <m:r>
                          <a:rPr lang="en-US" sz="2000" i="1">
                            <a:solidFill>
                              <a:srgbClr val="007DFF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2000" dirty="0" smtClean="0">
                    <a:solidFill>
                      <a:srgbClr val="007DFF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rgbClr val="007DFF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rgbClr val="007DFF"/>
                            </a:solidFill>
                            <a:latin typeface="Cambria Math"/>
                          </a:rPr>
                          <m:t>𝑛h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rgbClr val="007DFF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sz="2000" b="0" i="1" smtClean="0">
                            <a:solidFill>
                              <a:srgbClr val="007DFF"/>
                            </a:solidFill>
                            <a:latin typeface="Cambria Math"/>
                          </a:rPr>
                          <m:t>𝑒</m:t>
                        </m:r>
                      </m:den>
                    </m:f>
                  </m:oMath>
                </a14:m>
                <a:endParaRPr lang="en-US" sz="2000" dirty="0">
                  <a:solidFill>
                    <a:srgbClr val="007DFF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9173" y="4638286"/>
                <a:ext cx="993542" cy="535596"/>
              </a:xfrm>
              <a:prstGeom prst="rect">
                <a:avLst/>
              </a:prstGeom>
              <a:blipFill rotWithShape="1">
                <a:blip r:embed="rId8"/>
                <a:stretch>
                  <a:fillRect b="-79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ounded Rectangle 19"/>
          <p:cNvSpPr/>
          <p:nvPr/>
        </p:nvSpPr>
        <p:spPr>
          <a:xfrm>
            <a:off x="209427" y="1129005"/>
            <a:ext cx="8686810" cy="1842795"/>
          </a:xfrm>
          <a:prstGeom prst="round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243859" y="3984561"/>
            <a:ext cx="14006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7DFF"/>
                </a:solidFill>
              </a:rPr>
              <a:t>Quantum of flux</a:t>
            </a:r>
            <a:endParaRPr lang="en-US" sz="2000" dirty="0">
              <a:solidFill>
                <a:srgbClr val="007DFF"/>
              </a:solidFill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6524735" y="3985291"/>
            <a:ext cx="915271" cy="353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6720882" y="4339234"/>
            <a:ext cx="719124" cy="5675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293097" y="5918313"/>
                <a:ext cx="278403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solidFill>
                              <a:srgbClr val="007DFF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007DFF"/>
                            </a:solidFill>
                            <a:latin typeface="Cambria Math"/>
                          </a:rPr>
                          <m:t>𝐵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007DFF"/>
                            </a:solidFill>
                            <a:latin typeface="Cambria Math"/>
                          </a:rPr>
                          <m:t>𝑚𝑎𝑥</m:t>
                        </m:r>
                      </m:sub>
                    </m:sSub>
                    <m:r>
                      <a:rPr lang="en-US" sz="3200" i="1" smtClean="0">
                        <a:solidFill>
                          <a:srgbClr val="007DFF"/>
                        </a:solidFill>
                        <a:latin typeface="Cambria Math"/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en-US" sz="3200" i="1" smtClean="0">
                            <a:solidFill>
                              <a:srgbClr val="007DFF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007DFF"/>
                            </a:solidFill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007DFF"/>
                            </a:solidFill>
                            <a:latin typeface="Cambria Math"/>
                            <a:ea typeface="Cambria Math"/>
                          </a:rPr>
                          <m:t>18</m:t>
                        </m:r>
                      </m:sup>
                    </m:sSup>
                  </m:oMath>
                </a14:m>
                <a:r>
                  <a:rPr lang="en-US" sz="3200" dirty="0" smtClean="0">
                    <a:solidFill>
                      <a:srgbClr val="007DFF"/>
                    </a:solidFill>
                  </a:rPr>
                  <a:t> G</a:t>
                </a:r>
                <a:endParaRPr lang="en-US" sz="3200" dirty="0">
                  <a:solidFill>
                    <a:srgbClr val="007DFF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3097" y="5918313"/>
                <a:ext cx="2784032" cy="584775"/>
              </a:xfrm>
              <a:prstGeom prst="rect">
                <a:avLst/>
              </a:prstGeom>
              <a:blipFill rotWithShape="1">
                <a:blip r:embed="rId9"/>
                <a:stretch>
                  <a:fillRect t="-12500" r="-7877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1009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14" grpId="0" animBg="1"/>
      <p:bldP spid="22" grpId="0" animBg="1"/>
      <p:bldP spid="23" grpId="0" animBg="1"/>
      <p:bldP spid="11" grpId="0"/>
      <p:bldP spid="12" grpId="0"/>
      <p:bldP spid="13" grpId="0" animBg="1"/>
      <p:bldP spid="17" grpId="0"/>
      <p:bldP spid="21" grpId="0"/>
      <p:bldP spid="8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1741409"/>
            <a:ext cx="5105400" cy="5137359"/>
          </a:xfrm>
          <a:prstGeom prst="rect">
            <a:avLst/>
          </a:prstGeom>
        </p:spPr>
      </p:pic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57223"/>
            <a:ext cx="2602484" cy="2443380"/>
          </a:xfr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00603"/>
            <a:ext cx="3778350" cy="3657397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33400" y="-2286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007D"/>
                </a:solidFill>
              </a:rPr>
              <a:t>Inputs…</a:t>
            </a:r>
            <a:endParaRPr lang="en-US" dirty="0">
              <a:solidFill>
                <a:srgbClr val="FF007D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596552" y="685800"/>
                <a:ext cx="2363596" cy="18158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type m:val="lin"/>
                        <m:ctrlPr>
                          <a:rPr lang="en-US" sz="2000" i="1" smtClean="0">
                            <a:solidFill>
                              <a:srgbClr val="007DFF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rgbClr val="007DFF"/>
                            </a:solidFill>
                            <a:latin typeface="Cambria Math"/>
                          </a:rPr>
                          <m:t>𝐸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rgbClr val="007DFF"/>
                            </a:solidFill>
                            <a:latin typeface="Cambria Math"/>
                          </a:rPr>
                          <m:t>𝐴</m:t>
                        </m:r>
                        <m:r>
                          <a:rPr lang="en-US" sz="2000" b="0" i="1" smtClean="0">
                            <a:solidFill>
                              <a:srgbClr val="007DFF"/>
                            </a:solidFill>
                            <a:latin typeface="Cambria Math"/>
                          </a:rPr>
                          <m:t>=−16.14</m:t>
                        </m:r>
                      </m:den>
                    </m:f>
                  </m:oMath>
                </a14:m>
                <a:r>
                  <a:rPr lang="en-US" sz="2000" dirty="0" smtClean="0">
                    <a:solidFill>
                      <a:srgbClr val="007DFF"/>
                    </a:solidFill>
                  </a:rPr>
                  <a:t> MeV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solidFill>
                                <a:srgbClr val="007D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DFF"/>
                              </a:solidFill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DFF"/>
                              </a:solidFill>
                              <a:latin typeface="Cambria Math"/>
                            </a:rPr>
                            <m:t>𝑠</m:t>
                          </m:r>
                        </m:sub>
                      </m:sSub>
                      <m:r>
                        <m:rPr>
                          <m:nor/>
                        </m:rPr>
                        <a:rPr lang="en-US" sz="2000" dirty="0">
                          <a:solidFill>
                            <a:srgbClr val="007DFF"/>
                          </a:solidFill>
                        </a:rPr>
                        <m:t> = 32.20 </m:t>
                      </m:r>
                      <m:r>
                        <m:rPr>
                          <m:nor/>
                        </m:rPr>
                        <a:rPr lang="en-US" sz="2000" dirty="0">
                          <a:solidFill>
                            <a:srgbClr val="007DFF"/>
                          </a:solidFill>
                        </a:rPr>
                        <m:t>MeV</m:t>
                      </m:r>
                    </m:oMath>
                  </m:oMathPara>
                </a14:m>
                <a:endParaRPr lang="en-US" sz="2000" dirty="0">
                  <a:solidFill>
                    <a:srgbClr val="007DFF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solidFill>
                                <a:srgbClr val="007D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DFF"/>
                              </a:solidFill>
                              <a:latin typeface="Cambria Math"/>
                            </a:rPr>
                            <m:t>𝐾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DFF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m:rPr>
                          <m:nor/>
                        </m:rPr>
                        <a:rPr lang="en-US" sz="2000" dirty="0">
                          <a:solidFill>
                            <a:srgbClr val="007DFF"/>
                          </a:solidFill>
                        </a:rPr>
                        <m:t> = 250.90 </m:t>
                      </m:r>
                      <m:r>
                        <m:rPr>
                          <m:nor/>
                        </m:rPr>
                        <a:rPr lang="en-US" sz="2000" dirty="0">
                          <a:solidFill>
                            <a:srgbClr val="007DFF"/>
                          </a:solidFill>
                        </a:rPr>
                        <m:t>MeV</m:t>
                      </m:r>
                    </m:oMath>
                  </m:oMathPara>
                </a14:m>
                <a:endParaRPr lang="en-US" sz="2000" dirty="0">
                  <a:solidFill>
                    <a:srgbClr val="007DFF"/>
                  </a:solidFill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rgbClr val="007DFF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rgbClr val="007DFF"/>
                            </a:solidFill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n-US" sz="2000" i="1">
                            <a:solidFill>
                              <a:srgbClr val="007DFF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007DFF"/>
                    </a:solidFill>
                  </a:rPr>
                  <a:t> = 0.152 fm</a:t>
                </a:r>
                <a:r>
                  <a:rPr lang="en-US" sz="2000" baseline="30000" dirty="0">
                    <a:solidFill>
                      <a:srgbClr val="007DFF"/>
                    </a:solidFill>
                  </a:rPr>
                  <a:t>-3</a:t>
                </a:r>
              </a:p>
              <a:p>
                <a:endParaRPr lang="en-US" sz="3200" dirty="0" smtClean="0">
                  <a:solidFill>
                    <a:srgbClr val="007DFF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6552" y="685800"/>
                <a:ext cx="2363596" cy="1815882"/>
              </a:xfrm>
              <a:prstGeom prst="rect">
                <a:avLst/>
              </a:prstGeom>
              <a:blipFill rotWithShape="1">
                <a:blip r:embed="rId6"/>
                <a:stretch>
                  <a:fillRect l="-8247" t="-25926" r="-15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18615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862943"/>
            <a:ext cx="5334000" cy="5250000"/>
          </a:xfrm>
          <a:prstGeom prst="rect">
            <a:avLst/>
          </a:prstGeom>
        </p:spPr>
      </p:pic>
      <p:sp>
        <p:nvSpPr>
          <p:cNvPr id="11" name="Oval 10"/>
          <p:cNvSpPr/>
          <p:nvPr/>
        </p:nvSpPr>
        <p:spPr>
          <a:xfrm>
            <a:off x="151224" y="5257800"/>
            <a:ext cx="3983335" cy="855143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007D"/>
                </a:solidFill>
              </a:rPr>
              <a:t>Results</a:t>
            </a:r>
            <a:endParaRPr lang="en-US" dirty="0"/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533400" y="6129508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6883" y="1066800"/>
                <a:ext cx="4800600" cy="975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solidFill>
                              <a:srgbClr val="007DFF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007DFF"/>
                            </a:solidFill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007DFF"/>
                            </a:solidFill>
                            <a:latin typeface="Cambria Math"/>
                          </a:rPr>
                          <m:t>𝑐</m:t>
                        </m:r>
                        <m:r>
                          <a:rPr lang="en-US" sz="3200" b="0" i="1" smtClean="0">
                            <a:solidFill>
                              <a:srgbClr val="007DFF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200" dirty="0" smtClean="0">
                    <a:solidFill>
                      <a:srgbClr val="007DFF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rgbClr val="007DFF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i="1" smtClean="0">
                                <a:solidFill>
                                  <a:srgbClr val="007DFF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3200" i="1" smtClean="0">
                                <a:solidFill>
                                  <a:srgbClr val="007DFF"/>
                                </a:solidFill>
                                <a:latin typeface="Cambria Math"/>
                              </a:rPr>
                              <m:t>Φ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007DFF"/>
                                </a:solidFill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num>
                      <m:den>
                        <m:sSubSup>
                          <m:sSubSupPr>
                            <m:ctrlPr>
                              <a:rPr lang="en-US" sz="3200" i="1" smtClean="0">
                                <a:solidFill>
                                  <a:srgbClr val="007DFF"/>
                                </a:solidFill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3200" b="0" i="1" smtClean="0">
                                <a:solidFill>
                                  <a:srgbClr val="007DFF"/>
                                </a:solidFill>
                                <a:latin typeface="Cambria Math"/>
                              </a:rPr>
                              <m:t>2</m:t>
                            </m:r>
                            <m:r>
                              <m:rPr>
                                <m:sty m:val="p"/>
                              </m:rPr>
                              <a:rPr lang="el-GR" sz="3200" b="0" i="1" smtClean="0">
                                <a:solidFill>
                                  <a:srgbClr val="007DFF"/>
                                </a:solidFill>
                                <a:latin typeface="Cambria Math"/>
                              </a:rPr>
                              <m:t>π</m:t>
                            </m:r>
                            <m:sSub>
                              <m:sSubPr>
                                <m:ctrlPr>
                                  <a:rPr lang="en-US" sz="3200" i="1">
                                    <a:solidFill>
                                      <a:srgbClr val="007DFF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l-GR" sz="3200" i="1">
                                    <a:solidFill>
                                      <a:srgbClr val="007DFF"/>
                                    </a:solidFill>
                                    <a:latin typeface="Cambria Math"/>
                                    <a:ea typeface="Cambria Math"/>
                                  </a:rPr>
                                  <m:t>ξ</m:t>
                                </m:r>
                              </m:e>
                              <m:sub>
                                <m:r>
                                  <a:rPr lang="en-US" sz="3200" i="1">
                                    <a:solidFill>
                                      <a:srgbClr val="007D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𝑝</m:t>
                                </m:r>
                              </m:sub>
                            </m:sSub>
                          </m:e>
                          <m:sub/>
                          <m:sup>
                            <m:r>
                              <a:rPr lang="en-US" sz="3200" b="0" i="1" smtClean="0">
                                <a:solidFill>
                                  <a:srgbClr val="007DFF"/>
                                </a:solidFill>
                                <a:latin typeface="Cambria Math"/>
                              </a:rPr>
                              <m:t>2 </m:t>
                            </m:r>
                          </m:sup>
                        </m:sSubSup>
                      </m:den>
                    </m:f>
                    <m:d>
                      <m:dPr>
                        <m:begChr m:val="["/>
                        <m:endChr m:val="]"/>
                        <m:ctrlPr>
                          <a:rPr lang="en-US" sz="3200" i="1" dirty="0" smtClean="0">
                            <a:solidFill>
                              <a:srgbClr val="FF7D7D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b="0" i="1" dirty="0" smtClean="0">
                            <a:solidFill>
                              <a:srgbClr val="FF7D7D"/>
                            </a:solidFill>
                            <a:latin typeface="Cambria Math"/>
                          </a:rPr>
                          <m:t>1+</m:t>
                        </m:r>
                        <m:r>
                          <a:rPr lang="en-US" sz="3200" b="0" i="1" dirty="0" smtClean="0">
                            <a:solidFill>
                              <a:srgbClr val="FF7D7D"/>
                            </a:solidFill>
                            <a:latin typeface="Cambria Math"/>
                          </a:rPr>
                          <m:t>𝑓</m:t>
                        </m:r>
                      </m:e>
                    </m:d>
                  </m:oMath>
                </a14:m>
                <a:endParaRPr lang="en-US" sz="3200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83" y="1066800"/>
                <a:ext cx="4800600" cy="975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0" y="3276600"/>
                <a:ext cx="3985258" cy="10131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FF7D7D"/>
                          </a:solidFill>
                          <a:latin typeface="Cambria Math"/>
                        </a:rPr>
                        <m:t>𝑓</m:t>
                      </m:r>
                      <m:r>
                        <a:rPr lang="en-US" sz="2400" b="0" i="1" smtClean="0">
                          <a:solidFill>
                            <a:srgbClr val="FF7D7D"/>
                          </a:solidFill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FF7D7D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FF7D7D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FF7D7D"/>
                                  </a:solidFill>
                                  <a:latin typeface="Cambria Math"/>
                                </a:rPr>
                                <m:t>27</m:t>
                              </m:r>
                              <m:r>
                                <m:rPr>
                                  <m:sty m:val="p"/>
                                </m:rPr>
                                <a:rPr lang="el-GR" sz="2400" b="0" i="1" smtClean="0">
                                  <a:solidFill>
                                    <a:srgbClr val="FF7D7D"/>
                                  </a:solidFill>
                                  <a:latin typeface="Cambria Math"/>
                                </a:rPr>
                                <m:t>π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FF7D7D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solidFill>
                                <a:srgbClr val="FF7D7D"/>
                              </a:solidFill>
                              <a:latin typeface="Cambria Math"/>
                            </a:rPr>
                            <m:t>8</m:t>
                          </m:r>
                        </m:den>
                      </m:f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FF7D7D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FF7D7D"/>
                              </a:solidFill>
                              <a:latin typeface="Cambria Math"/>
                            </a:rPr>
                            <m:t>𝐺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FF7D7D"/>
                              </a:solidFill>
                              <a:latin typeface="Cambria Math"/>
                            </a:rPr>
                            <m:t>𝑛𝑝</m:t>
                          </m:r>
                        </m:sub>
                      </m:sSub>
                      <m:f>
                        <m:fPr>
                          <m:ctrlPr>
                            <a:rPr lang="en-US" sz="2400" b="0" i="1" smtClean="0">
                              <a:solidFill>
                                <a:srgbClr val="FF7D7D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FF7D7D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rgbClr val="FF7D7D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FF7D7D"/>
                                      </a:solidFill>
                                      <a:latin typeface="Cambria Math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FF7D7D"/>
                                      </a:solidFill>
                                      <a:latin typeface="Cambria Math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FF7D7D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FF7D7D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rgbClr val="FF7D7D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sz="2400" b="0" i="1" smtClean="0">
                                      <a:solidFill>
                                        <a:srgbClr val="FF7D7D"/>
                                      </a:solidFill>
                                      <a:latin typeface="Cambria Math"/>
                                    </a:rPr>
                                    <m:t>μ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FF7D7D"/>
                                      </a:solidFill>
                                      <a:latin typeface="Cambria Math"/>
                                    </a:rPr>
                                    <m:t>𝑝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FF7D7D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FF7D7D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rgbClr val="FF7D7D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sz="2400" b="0" i="1" smtClean="0">
                                      <a:solidFill>
                                        <a:srgbClr val="FF7D7D"/>
                                      </a:solidFill>
                                      <a:latin typeface="Cambria Math"/>
                                    </a:rPr>
                                    <m:t>μ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FF7D7D"/>
                                      </a:solidFill>
                                      <a:latin typeface="Cambria Math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FF7D7D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f>
                        <m:fPr>
                          <m:ctrlPr>
                            <a:rPr lang="en-US" sz="2400" b="0" i="1" smtClean="0">
                              <a:solidFill>
                                <a:srgbClr val="FF7D7D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FF7D7D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rgbClr val="FF7D7D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sz="2400" b="0" i="1" smtClean="0">
                                      <a:solidFill>
                                        <a:srgbClr val="FF7D7D"/>
                                      </a:solidFill>
                                      <a:latin typeface="Cambria Math"/>
                                    </a:rPr>
                                    <m:t>Δ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FF7D7D"/>
                                      </a:solidFill>
                                      <a:latin typeface="Cambria Math"/>
                                    </a:rPr>
                                    <m:t>𝑝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FF7D7D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FF7D7D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7D7D"/>
                                  </a:solidFill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7D7D"/>
                                  </a:solidFill>
                                  <a:latin typeface="Cambria Math"/>
                                </a:rPr>
                                <m:t>𝑝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FF7D7D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7D7D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rgbClr val="FF7D7D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FF7D7D"/>
                                      </a:solidFill>
                                      <a:latin typeface="Cambria Math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FF7D7D"/>
                                      </a:solidFill>
                                      <a:latin typeface="Cambria Math"/>
                                    </a:rPr>
                                    <m:t>𝑝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FF7D7D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276600"/>
                <a:ext cx="3985258" cy="1013162"/>
              </a:xfrm>
              <a:prstGeom prst="rect">
                <a:avLst/>
              </a:prstGeom>
              <a:blipFill rotWithShape="1">
                <a:blip r:embed="rId6"/>
                <a:stretch>
                  <a:fillRect r="-25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51224" y="5410200"/>
                <a:ext cx="398333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2800" b="0" i="1" smtClean="0">
                            <a:solidFill>
                              <a:srgbClr val="007DFF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b="0" i="0" smtClean="0">
                            <a:solidFill>
                              <a:srgbClr val="007DFF"/>
                            </a:solidFill>
                            <a:latin typeface="Cambria Math"/>
                          </a:rPr>
                          <m:t>max</m:t>
                        </m:r>
                      </m:fName>
                      <m:e>
                        <m:sSub>
                          <m:sSubPr>
                            <m:ctrlPr>
                              <a:rPr lang="en-US" sz="2800" b="0" i="1" smtClean="0">
                                <a:solidFill>
                                  <a:srgbClr val="007DFF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rgbClr val="007DFF"/>
                                </a:solidFill>
                                <a:latin typeface="Cambria Math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rgbClr val="007DFF"/>
                                </a:solidFill>
                                <a:latin typeface="Cambria Math"/>
                              </a:rPr>
                              <m:t>𝑐</m:t>
                            </m:r>
                            <m:r>
                              <a:rPr lang="en-US" sz="2800" b="0" i="1" smtClean="0">
                                <a:solidFill>
                                  <a:srgbClr val="007DFF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func>
                  </m:oMath>
                </a14:m>
                <a:r>
                  <a:rPr lang="en-US" sz="2800" dirty="0" smtClean="0">
                    <a:solidFill>
                      <a:srgbClr val="007DFF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solidFill>
                          <a:srgbClr val="007DFF"/>
                        </a:solidFill>
                        <a:latin typeface="Cambria Math"/>
                        <a:ea typeface="Cambria Math"/>
                      </a:rPr>
                      <m:t>≅</m:t>
                    </m:r>
                    <m:r>
                      <a:rPr lang="en-US" sz="2800" b="0" i="1" dirty="0" smtClean="0">
                        <a:solidFill>
                          <a:srgbClr val="007DFF"/>
                        </a:solidFill>
                        <a:latin typeface="Cambria Math"/>
                        <a:ea typeface="Cambria Math"/>
                      </a:rPr>
                      <m:t>6.25×</m:t>
                    </m:r>
                    <m:sSup>
                      <m:sSupPr>
                        <m:ctrlPr>
                          <a:rPr lang="en-US" sz="2800" b="0" i="1" dirty="0" smtClean="0">
                            <a:solidFill>
                              <a:srgbClr val="007DFF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solidFill>
                              <a:srgbClr val="007DFF"/>
                            </a:solidFill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en-US" sz="2800" b="0" i="1" dirty="0" smtClean="0">
                            <a:solidFill>
                              <a:srgbClr val="007DFF"/>
                            </a:solidFill>
                            <a:latin typeface="Cambria Math"/>
                            <a:ea typeface="Cambria Math"/>
                          </a:rPr>
                          <m:t>16</m:t>
                        </m:r>
                      </m:sup>
                    </m:sSup>
                  </m:oMath>
                </a14:m>
                <a:r>
                  <a:rPr lang="en-US" sz="2800" dirty="0" smtClean="0">
                    <a:solidFill>
                      <a:srgbClr val="007DFF"/>
                    </a:solidFill>
                  </a:rPr>
                  <a:t> G</a:t>
                </a:r>
                <a:endParaRPr lang="en-US" sz="2800" dirty="0">
                  <a:solidFill>
                    <a:srgbClr val="007DFF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24" y="5410200"/>
                <a:ext cx="3983335" cy="523220"/>
              </a:xfrm>
              <a:prstGeom prst="rect">
                <a:avLst/>
              </a:prstGeom>
              <a:blipFill rotWithShape="1">
                <a:blip r:embed="rId8"/>
                <a:stretch>
                  <a:fillRect t="-10588" r="-2144" b="-329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64128" y="2194082"/>
                <a:ext cx="2128660" cy="90710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D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400" i="1" smtClean="0">
                              <a:solidFill>
                                <a:srgbClr val="007DFF"/>
                              </a:solidFill>
                              <a:latin typeface="Cambria Math"/>
                            </a:rPr>
                            <m:t>ξ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DFF"/>
                              </a:solidFill>
                              <a:latin typeface="Cambria Math"/>
                            </a:rPr>
                            <m:t>𝑝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DFF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DFF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7D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DFF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DFF"/>
                                  </a:solidFill>
                                  <a:latin typeface="Cambria Math"/>
                                </a:rPr>
                                <m:t>𝑝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l-GR" sz="2400" b="0" i="1" smtClean="0">
                              <a:solidFill>
                                <a:srgbClr val="007DFF"/>
                              </a:solidFill>
                              <a:latin typeface="Cambria Math"/>
                            </a:rPr>
                            <m:t>π</m:t>
                          </m:r>
                          <m:sSub>
                            <m:sSubPr>
                              <m:ctrlPr>
                                <a:rPr lang="el-GR" sz="2400" b="0" i="1" smtClean="0">
                                  <a:solidFill>
                                    <a:srgbClr val="007D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DFF"/>
                                  </a:solidFill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DFF"/>
                                  </a:solidFill>
                                  <a:latin typeface="Cambria Math"/>
                                </a:rPr>
                                <m:t>𝑒𝑓𝑓</m:t>
                              </m:r>
                            </m:sub>
                          </m:sSub>
                          <m:sSub>
                            <m:sSubPr>
                              <m:ctrlPr>
                                <a:rPr lang="el-GR" sz="2400" b="0" i="1" smtClean="0">
                                  <a:solidFill>
                                    <a:srgbClr val="007D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2400" b="0" i="1" smtClean="0">
                                  <a:solidFill>
                                    <a:srgbClr val="007DFF"/>
                                  </a:solidFill>
                                  <a:latin typeface="Cambria Math"/>
                                </a:rPr>
                                <m:t>Δ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DFF"/>
                                  </a:solidFill>
                                  <a:latin typeface="Cambria Math"/>
                                </a:rPr>
                                <m:t>𝑝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128" y="2194082"/>
                <a:ext cx="2128660" cy="907108"/>
              </a:xfrm>
              <a:prstGeom prst="rect">
                <a:avLst/>
              </a:prstGeom>
              <a:blipFill rotWithShape="1">
                <a:blip r:embed="rId9"/>
                <a:stretch>
                  <a:fillRect r="-5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96883" y="1076084"/>
                <a:ext cx="2046009" cy="975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solidFill>
                              <a:srgbClr val="007DFF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007DFF"/>
                            </a:solidFill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en-US" sz="3200" i="1">
                            <a:solidFill>
                              <a:srgbClr val="007DFF"/>
                            </a:solidFill>
                            <a:latin typeface="Cambria Math"/>
                          </a:rPr>
                          <m:t>𝑐</m:t>
                        </m:r>
                        <m:r>
                          <a:rPr lang="en-US" sz="3200" i="1">
                            <a:solidFill>
                              <a:srgbClr val="007DFF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200" dirty="0">
                    <a:solidFill>
                      <a:srgbClr val="007DFF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solidFill>
                              <a:srgbClr val="007DFF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i="1">
                                <a:solidFill>
                                  <a:srgbClr val="007DFF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3200" i="1">
                                <a:solidFill>
                                  <a:srgbClr val="007DFF"/>
                                </a:solidFill>
                                <a:latin typeface="Cambria Math"/>
                              </a:rPr>
                              <m:t>Φ</m:t>
                            </m:r>
                          </m:e>
                          <m:sub>
                            <m:r>
                              <a:rPr lang="en-US" sz="3200" i="1">
                                <a:solidFill>
                                  <a:srgbClr val="007DFF"/>
                                </a:solidFill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num>
                      <m:den>
                        <m:sSubSup>
                          <m:sSubSupPr>
                            <m:ctrlPr>
                              <a:rPr lang="en-US" sz="3200" i="1">
                                <a:solidFill>
                                  <a:srgbClr val="007DFF"/>
                                </a:solidFill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3200" i="1">
                                <a:solidFill>
                                  <a:srgbClr val="007DFF"/>
                                </a:solidFill>
                                <a:latin typeface="Cambria Math"/>
                              </a:rPr>
                              <m:t>2</m:t>
                            </m:r>
                            <m:r>
                              <m:rPr>
                                <m:sty m:val="p"/>
                              </m:rPr>
                              <a:rPr lang="el-GR" sz="3200" i="1">
                                <a:solidFill>
                                  <a:srgbClr val="007DFF"/>
                                </a:solidFill>
                                <a:latin typeface="Cambria Math"/>
                              </a:rPr>
                              <m:t>π</m:t>
                            </m:r>
                            <m:sSub>
                              <m:sSubPr>
                                <m:ctrlPr>
                                  <a:rPr lang="en-US" sz="3200" i="1">
                                    <a:solidFill>
                                      <a:srgbClr val="007DFF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l-GR" sz="3200" i="1">
                                    <a:solidFill>
                                      <a:srgbClr val="007DFF"/>
                                    </a:solidFill>
                                    <a:latin typeface="Cambria Math"/>
                                    <a:ea typeface="Cambria Math"/>
                                  </a:rPr>
                                  <m:t>ξ</m:t>
                                </m:r>
                              </m:e>
                              <m:sub>
                                <m:r>
                                  <a:rPr lang="en-US" sz="3200" i="1">
                                    <a:solidFill>
                                      <a:srgbClr val="007D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𝑝</m:t>
                                </m:r>
                              </m:sub>
                            </m:sSub>
                          </m:e>
                          <m:sub/>
                          <m:sup>
                            <m:r>
                              <a:rPr lang="en-US" sz="3200" i="1">
                                <a:solidFill>
                                  <a:srgbClr val="007DFF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bSup>
                      </m:den>
                    </m:f>
                  </m:oMath>
                </a14:m>
                <a:endParaRPr lang="en-US" sz="3200" dirty="0">
                  <a:solidFill>
                    <a:schemeClr val="tx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83" y="1076084"/>
                <a:ext cx="2046009" cy="975332"/>
              </a:xfrm>
              <a:prstGeom prst="rect">
                <a:avLst/>
              </a:prstGeom>
              <a:blipFill rotWithShape="1">
                <a:blip r:embed="rId10"/>
                <a:stretch>
                  <a:fillRect r="-110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68578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5" grpId="0"/>
      <p:bldP spid="9" grpId="0"/>
      <p:bldP spid="10" grpId="0"/>
      <p:bldP spid="3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FF007D"/>
                </a:solidFill>
              </a:rPr>
              <a:t>Implications…</a:t>
            </a:r>
            <a:endParaRPr lang="en-US" dirty="0"/>
          </a:p>
        </p:txBody>
      </p:sp>
      <p:graphicFrame>
        <p:nvGraphicFramePr>
          <p:cNvPr id="14" name="Content Placeholder 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109192"/>
              </p:ext>
            </p:extLst>
          </p:nvPr>
        </p:nvGraphicFramePr>
        <p:xfrm>
          <a:off x="-457200" y="1652514"/>
          <a:ext cx="8229600" cy="4549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2665265769"/>
              </p:ext>
            </p:extLst>
          </p:nvPr>
        </p:nvGraphicFramePr>
        <p:xfrm>
          <a:off x="4038600" y="838200"/>
          <a:ext cx="6096000" cy="5364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107228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3496483"/>
              </p:ext>
            </p:extLst>
          </p:nvPr>
        </p:nvGraphicFramePr>
        <p:xfrm>
          <a:off x="-1752600" y="16764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9" name="Straight Arrow Connector 8"/>
          <p:cNvCxnSpPr/>
          <p:nvPr/>
        </p:nvCxnSpPr>
        <p:spPr>
          <a:xfrm flipV="1">
            <a:off x="5050173" y="1758434"/>
            <a:ext cx="2067187" cy="419100"/>
          </a:xfrm>
          <a:prstGeom prst="straightConnector1">
            <a:avLst/>
          </a:prstGeom>
          <a:ln w="25400"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026404" y="2177534"/>
            <a:ext cx="1557556" cy="152400"/>
          </a:xfrm>
          <a:prstGeom prst="straightConnector1">
            <a:avLst/>
          </a:prstGeom>
          <a:ln w="25400"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6553200" y="1758434"/>
            <a:ext cx="498795" cy="571500"/>
          </a:xfrm>
          <a:prstGeom prst="straightConnector1">
            <a:avLst/>
          </a:prstGeom>
          <a:ln w="25400"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5562599" y="1358987"/>
                <a:ext cx="93108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solidFill>
                                <a:schemeClr val="accent4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solidFill>
                                <a:schemeClr val="accent4"/>
                              </a:solidFill>
                              <a:latin typeface="Cambria Math"/>
                            </a:rPr>
                            <m:t>𝒌</m:t>
                          </m:r>
                        </m:e>
                        <m:sub>
                          <m:r>
                            <a:rPr lang="en-US" sz="3200" b="1" i="1" smtClean="0">
                              <a:solidFill>
                                <a:schemeClr val="accent4"/>
                              </a:solidFill>
                              <a:latin typeface="Cambria Math"/>
                            </a:rPr>
                            <m:t>𝑭𝒏</m:t>
                          </m:r>
                        </m:sub>
                      </m:sSub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2599" y="1358987"/>
                <a:ext cx="931089" cy="584775"/>
              </a:xfrm>
              <a:prstGeom prst="rect">
                <a:avLst/>
              </a:prstGeom>
              <a:blipFill rotWithShape="1">
                <a:blip r:embed="rId8"/>
                <a:stretch>
                  <a:fillRect t="-12500" r="-20915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6763007" y="1889873"/>
                <a:ext cx="923073" cy="6288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solidFill>
                                <a:schemeClr val="accent4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solidFill>
                                <a:schemeClr val="accent4"/>
                              </a:solidFill>
                              <a:latin typeface="Cambria Math"/>
                            </a:rPr>
                            <m:t>𝒌</m:t>
                          </m:r>
                        </m:e>
                        <m:sub>
                          <m:r>
                            <a:rPr lang="en-US" sz="3200" b="1" i="1" smtClean="0">
                              <a:solidFill>
                                <a:schemeClr val="accent4"/>
                              </a:solidFill>
                              <a:latin typeface="Cambria Math"/>
                            </a:rPr>
                            <m:t>𝑭𝒑</m:t>
                          </m:r>
                        </m:sub>
                      </m:sSub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3007" y="1889873"/>
                <a:ext cx="923073" cy="628826"/>
              </a:xfrm>
              <a:prstGeom prst="rect">
                <a:avLst/>
              </a:prstGeom>
              <a:blipFill rotWithShape="1">
                <a:blip r:embed="rId9"/>
                <a:stretch>
                  <a:fillRect t="-11650" r="-21053" b="-252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5471438" y="2251812"/>
                <a:ext cx="902235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solidFill>
                                <a:schemeClr val="accent4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solidFill>
                                <a:schemeClr val="accent4"/>
                              </a:solidFill>
                              <a:latin typeface="Cambria Math"/>
                            </a:rPr>
                            <m:t>𝒌</m:t>
                          </m:r>
                        </m:e>
                        <m:sub>
                          <m:r>
                            <a:rPr lang="en-US" sz="3200" b="1" i="1" smtClean="0">
                              <a:solidFill>
                                <a:schemeClr val="accent4"/>
                              </a:solidFill>
                              <a:latin typeface="Cambria Math"/>
                            </a:rPr>
                            <m:t>𝑭𝒆</m:t>
                          </m:r>
                        </m:sub>
                      </m:sSub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1438" y="2251812"/>
                <a:ext cx="902235" cy="584775"/>
              </a:xfrm>
              <a:prstGeom prst="rect">
                <a:avLst/>
              </a:prstGeom>
              <a:blipFill rotWithShape="1">
                <a:blip r:embed="rId10"/>
                <a:stretch>
                  <a:fillRect t="-12500" r="-20946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507910" y="1961346"/>
                <a:ext cx="308154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accent4"/>
                          </a:solidFill>
                          <a:latin typeface="Cambria Math"/>
                        </a:rPr>
                        <m:t>𝑛</m:t>
                      </m:r>
                      <m:r>
                        <a:rPr lang="en-US" sz="3200" b="0" i="1" smtClean="0">
                          <a:solidFill>
                            <a:schemeClr val="accent4"/>
                          </a:solidFill>
                          <a:latin typeface="Cambria Math"/>
                        </a:rPr>
                        <m:t> →</m:t>
                      </m:r>
                      <m:r>
                        <a:rPr lang="en-US" sz="3200" b="0" i="1" smtClean="0">
                          <a:solidFill>
                            <a:schemeClr val="accent4"/>
                          </a:solidFill>
                          <a:latin typeface="Cambria Math"/>
                          <a:ea typeface="Cambria Math"/>
                        </a:rPr>
                        <m:t>𝑝</m:t>
                      </m:r>
                      <m:r>
                        <a:rPr lang="en-US" sz="3200" b="0" i="1" smtClean="0">
                          <a:solidFill>
                            <a:schemeClr val="accent4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3200" b="0" i="1" smtClean="0">
                          <a:solidFill>
                            <a:schemeClr val="accent4"/>
                          </a:solidFill>
                          <a:latin typeface="Cambria Math"/>
                          <a:ea typeface="Cambria Math"/>
                        </a:rPr>
                        <m:t>𝑒</m:t>
                      </m:r>
                      <m:r>
                        <a:rPr lang="en-US" sz="3200" b="0" i="1" smtClean="0">
                          <a:solidFill>
                            <a:schemeClr val="accent4"/>
                          </a:solidFill>
                          <a:latin typeface="Cambria Math"/>
                          <a:ea typeface="Cambria Math"/>
                        </a:rPr>
                        <m:t>+ </m:t>
                      </m:r>
                      <m:acc>
                        <m:accPr>
                          <m:chr m:val="̅"/>
                          <m:ctrlPr>
                            <a:rPr lang="en-US" sz="3200" b="0" i="1" smtClean="0">
                              <a:solidFill>
                                <a:schemeClr val="accent4"/>
                              </a:solidFill>
                              <a:latin typeface="Cambria Math"/>
                              <a:ea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3200" b="0" i="1" smtClean="0">
                                  <a:solidFill>
                                    <a:schemeClr val="accent4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3200" b="0" i="1" smtClean="0">
                                  <a:solidFill>
                                    <a:schemeClr val="accent4"/>
                                  </a:solidFill>
                                  <a:latin typeface="Cambria Math"/>
                                  <a:ea typeface="Cambria Math"/>
                                </a:rPr>
                                <m:t>ν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schemeClr val="accent4"/>
                                  </a:solidFill>
                                  <a:latin typeface="Cambria Math"/>
                                  <a:ea typeface="Cambria Math"/>
                                </a:rPr>
                                <m:t>𝑒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7910" y="1961346"/>
                <a:ext cx="3081549" cy="584775"/>
              </a:xfrm>
              <a:prstGeom prst="rect">
                <a:avLst/>
              </a:prstGeom>
              <a:blipFill rotWithShape="1">
                <a:blip r:embed="rId11"/>
                <a:stretch>
                  <a:fillRect t="-12500" r="-6126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589459" y="2819400"/>
                <a:ext cx="4426276" cy="10374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accent4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solidFill>
                            <a:schemeClr val="accent4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chemeClr val="accent4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sz="2400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</m:ctrlPr>
                            </m:sSubSup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chemeClr val="accent4"/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accent4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accent4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𝐹𝑛</m:t>
                                  </m:r>
                                </m:sub>
                              </m:sSub>
                            </m:e>
                            <m:sub/>
                            <m:sup>
                              <m:r>
                                <a:rPr lang="en-US" sz="2400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sz="2400" b="0" i="1" smtClean="0">
                              <a:solidFill>
                                <a:schemeClr val="accent4"/>
                              </a:solidFill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accent4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accent4"/>
                                      </a:solidFill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accent4"/>
                                      </a:solidFill>
                                      <a:latin typeface="Cambria Math"/>
                                    </a:rPr>
                                    <m:t>𝐹𝑝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accent4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accent4"/>
                                      </a:solidFill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accent4"/>
                                      </a:solidFill>
                                      <a:latin typeface="Cambria Math"/>
                                    </a:rPr>
                                    <m:t>𝐹𝑒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bSup>
                            <m:sSubSupPr>
                              <m:ctrlPr>
                                <a:rPr lang="en-US" sz="2400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</m:ctrlPr>
                            </m:sSubSupP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solidFill>
                                        <a:schemeClr val="accent4"/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accent4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accent4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𝐹𝑛</m:t>
                                  </m:r>
                                </m:sub>
                              </m:sSub>
                            </m:e>
                            <m:sub/>
                            <m:sup>
                              <m:r>
                                <a:rPr lang="en-US" sz="2400" i="1">
                                  <a:solidFill>
                                    <a:schemeClr val="accent4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sSubSup>
                        <m:sSubSupPr>
                          <m:ctrlPr>
                            <a:rPr lang="en-US" sz="2400" i="1">
                              <a:solidFill>
                                <a:schemeClr val="accent4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accent4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accent4"/>
                                  </a:solidFill>
                                  <a:latin typeface="Cambria Math"/>
                                  <a:ea typeface="Cambria Math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accent4"/>
                                  </a:solidFill>
                                  <a:latin typeface="Cambria Math"/>
                                  <a:ea typeface="Cambria Math"/>
                                </a:rPr>
                                <m:t>𝐹</m:t>
                              </m:r>
                              <m:r>
                                <a:rPr lang="en-US" sz="2400" i="1">
                                  <a:solidFill>
                                    <a:schemeClr val="accent4"/>
                                  </a:solidFill>
                                  <a:latin typeface="Cambria Math"/>
                                  <a:ea typeface="Cambria Math"/>
                                </a:rPr>
                                <m:t>𝑝</m:t>
                              </m:r>
                            </m:sub>
                          </m:sSub>
                        </m:e>
                        <m:sub/>
                        <m:sup>
                          <m:r>
                            <a:rPr lang="en-US" sz="2400" i="1">
                              <a:solidFill>
                                <a:schemeClr val="accent4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en-US" sz="2400" b="0" i="1" smtClean="0">
                              <a:solidFill>
                                <a:schemeClr val="accent4"/>
                              </a:solidFill>
                              <a:latin typeface="Cambria Math"/>
                            </a:rPr>
                            <m:t>/3</m:t>
                          </m:r>
                        </m:sup>
                      </m:sSub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9459" y="2819400"/>
                <a:ext cx="4426276" cy="1037400"/>
              </a:xfrm>
              <a:prstGeom prst="rect">
                <a:avLst/>
              </a:prstGeom>
              <a:blipFill rotWithShape="1">
                <a:blip r:embed="rId12"/>
                <a:stretch>
                  <a:fillRect r="-23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itle 1"/>
          <p:cNvSpPr txBox="1">
            <a:spLocks/>
          </p:cNvSpPr>
          <p:nvPr/>
        </p:nvSpPr>
        <p:spPr>
          <a:xfrm>
            <a:off x="457200" y="-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>
                <a:solidFill>
                  <a:srgbClr val="FF007D"/>
                </a:solidFill>
              </a:rPr>
              <a:t>Emissivity</a:t>
            </a:r>
            <a:endParaRPr lang="en-US" dirty="0">
              <a:solidFill>
                <a:srgbClr val="FF00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877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US" dirty="0" err="1" smtClean="0">
                <a:solidFill>
                  <a:srgbClr val="FF007D"/>
                </a:solidFill>
              </a:rPr>
              <a:t>dUrca</a:t>
            </a:r>
            <a:r>
              <a:rPr lang="en-US" dirty="0" smtClean="0">
                <a:solidFill>
                  <a:srgbClr val="FF007D"/>
                </a:solidFill>
              </a:rPr>
              <a:t> emissivity</a:t>
            </a:r>
            <a:endParaRPr lang="en-US" dirty="0">
              <a:solidFill>
                <a:srgbClr val="FF007D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2001"/>
            <a:ext cx="4495800" cy="4385643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2819400"/>
            <a:ext cx="4648200" cy="39624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648200" y="838200"/>
                <a:ext cx="2334357" cy="6252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i="1" smtClean="0">
                              <a:solidFill>
                                <a:srgbClr val="007D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i="1" smtClean="0">
                              <a:solidFill>
                                <a:srgbClr val="007DFF"/>
                              </a:solidFill>
                              <a:latin typeface="Cambria Math"/>
                            </a:rPr>
                            <m:t>𝑒</m:t>
                          </m:r>
                        </m:e>
                        <m:sup>
                          <m:f>
                            <m:fPr>
                              <m:type m:val="lin"/>
                              <m:ctrlPr>
                                <a:rPr lang="en-US" sz="3200" i="1" smtClean="0">
                                  <a:solidFill>
                                    <a:srgbClr val="007DFF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3200" b="0" i="1" smtClean="0">
                                  <a:solidFill>
                                    <a:srgbClr val="007DFF"/>
                                  </a:solidFill>
                                  <a:latin typeface="Cambria Math"/>
                                </a:rPr>
                                <m:t>−(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solidFill>
                                        <a:srgbClr val="007DFF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sz="3200" i="1">
                                      <a:solidFill>
                                        <a:srgbClr val="007DFF"/>
                                      </a:solidFill>
                                      <a:latin typeface="Cambria Math"/>
                                    </a:rPr>
                                    <m:t>Δ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solidFill>
                                        <a:srgbClr val="007DFF"/>
                                      </a:solidFill>
                                      <a:latin typeface="Cambria Math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solidFill>
                                    <a:srgbClr val="007DFF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solidFill>
                                        <a:srgbClr val="007DFF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sz="3200" i="1">
                                      <a:solidFill>
                                        <a:srgbClr val="007DFF"/>
                                      </a:solidFill>
                                      <a:latin typeface="Cambria Math"/>
                                    </a:rPr>
                                    <m:t>Δ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solidFill>
                                        <a:srgbClr val="007DFF"/>
                                      </a:solidFill>
                                      <a:latin typeface="Cambria Math"/>
                                    </a:rPr>
                                    <m:t>𝑝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solidFill>
                                    <a:srgbClr val="007DFF"/>
                                  </a:solidFill>
                                  <a:latin typeface="Cambria Math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en-US" sz="3200" b="0" i="1" smtClean="0">
                                  <a:solidFill>
                                    <a:srgbClr val="007DFF"/>
                                  </a:solidFill>
                                  <a:latin typeface="Cambria Math"/>
                                </a:rPr>
                                <m:t>𝑇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838200"/>
                <a:ext cx="2334357" cy="625299"/>
              </a:xfrm>
              <a:prstGeom prst="rect">
                <a:avLst/>
              </a:prstGeom>
              <a:blipFill rotWithShape="1">
                <a:blip r:embed="rId5"/>
                <a:stretch>
                  <a:fillRect t="-4902" r="-8115" b="-32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648200" y="1828800"/>
                <a:ext cx="99809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DFF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solidFill>
                            <a:srgbClr val="007DFF"/>
                          </a:solidFill>
                          <a:latin typeface="Cambria Math"/>
                          <a:ea typeface="Cambria Math"/>
                        </a:rPr>
                        <m:t>&gt;0</m:t>
                      </m:r>
                    </m:oMath>
                  </m:oMathPara>
                </a14:m>
                <a:endParaRPr lang="en-US" sz="2400" dirty="0">
                  <a:solidFill>
                    <a:srgbClr val="007DFF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1828800"/>
                <a:ext cx="998094" cy="461665"/>
              </a:xfrm>
              <a:prstGeom prst="rect">
                <a:avLst/>
              </a:prstGeom>
              <a:blipFill rotWithShape="1">
                <a:blip r:embed="rId6"/>
                <a:stretch>
                  <a:fillRect t="-10526" r="-12270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705600" y="2362200"/>
                <a:ext cx="99809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DFF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solidFill>
                            <a:srgbClr val="007DFF"/>
                          </a:solidFill>
                          <a:latin typeface="Cambria Math"/>
                          <a:ea typeface="Cambria Math"/>
                        </a:rPr>
                        <m:t>&lt;0</m:t>
                      </m:r>
                    </m:oMath>
                  </m:oMathPara>
                </a14:m>
                <a:endParaRPr lang="en-US" sz="2400" dirty="0">
                  <a:solidFill>
                    <a:srgbClr val="007DFF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5600" y="2362200"/>
                <a:ext cx="998094" cy="461665"/>
              </a:xfrm>
              <a:prstGeom prst="rect">
                <a:avLst/>
              </a:prstGeom>
              <a:blipFill rotWithShape="1">
                <a:blip r:embed="rId7"/>
                <a:stretch>
                  <a:fillRect t="-10667" r="-11585" b="-29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573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7D"/>
                </a:solidFill>
              </a:rPr>
              <a:t>Pair-breaking emissivity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600200"/>
            <a:ext cx="4756218" cy="4525963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953000" y="3505200"/>
                <a:ext cx="3900748" cy="6816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rgbClr val="007DFF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400" i="1" smtClean="0">
                            <a:solidFill>
                              <a:srgbClr val="007DFF"/>
                            </a:solidFill>
                            <a:latin typeface="Cambria Math"/>
                          </a:rPr>
                          <m:t>ϵ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DFF"/>
                            </a:solidFill>
                            <a:latin typeface="Cambria Math"/>
                          </a:rPr>
                          <m:t>𝑛</m:t>
                        </m:r>
                        <m:r>
                          <a:rPr lang="en-US" sz="2400" b="0" i="1" smtClean="0">
                            <a:solidFill>
                              <a:srgbClr val="007DFF"/>
                            </a:solidFill>
                            <a:latin typeface="Cambria Math"/>
                          </a:rPr>
                          <m:t>/</m:t>
                        </m:r>
                        <m:r>
                          <a:rPr lang="en-US" sz="2400" b="0" i="1" smtClean="0">
                            <a:solidFill>
                              <a:srgbClr val="007DFF"/>
                            </a:solidFill>
                            <a:latin typeface="Cambria Math"/>
                          </a:rPr>
                          <m:t>𝑝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DFF"/>
                        </a:solidFill>
                        <a:latin typeface="Cambria Math"/>
                      </a:rPr>
                      <m:t>=</m:t>
                    </m:r>
                    <m:r>
                      <m:rPr>
                        <m:nor/>
                      </m:rPr>
                      <a:rPr lang="en-US" sz="2400" dirty="0">
                        <a:solidFill>
                          <a:srgbClr val="007DFF"/>
                        </a:solidFill>
                      </a:rPr>
                      <m:t>=</m:t>
                    </m:r>
                    <m:sSubSup>
                      <m:sSubSupPr>
                        <m:ctrlPr>
                          <a:rPr lang="en-US" sz="2400" i="1">
                            <a:solidFill>
                              <a:srgbClr val="007DFF"/>
                            </a:solidFill>
                            <a:latin typeface="Cambria Math"/>
                          </a:rPr>
                        </m:ctrlPr>
                      </m:sSubSupPr>
                      <m:e>
                        <m:sSub>
                          <m:sSubPr>
                            <m:ctrlPr>
                              <a:rPr lang="en-US" sz="2400" i="1">
                                <a:solidFill>
                                  <a:srgbClr val="007DFF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007DFF"/>
                                </a:solidFill>
                                <a:latin typeface="Cambria Math"/>
                                <a:ea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007DFF"/>
                                </a:solidFill>
                                <a:latin typeface="Cambria Math"/>
                                <a:ea typeface="Cambria Math"/>
                              </a:rPr>
                              <m:t>𝑛</m:t>
                            </m:r>
                            <m:r>
                              <a:rPr lang="en-US" sz="2400" i="1">
                                <a:solidFill>
                                  <a:srgbClr val="007DFF"/>
                                </a:solidFill>
                                <a:latin typeface="Cambria Math"/>
                                <a:ea typeface="Cambria Math"/>
                              </a:rPr>
                              <m:t>/</m:t>
                            </m:r>
                            <m:r>
                              <a:rPr lang="en-US" sz="2400" i="1">
                                <a:solidFill>
                                  <a:srgbClr val="007DFF"/>
                                </a:solidFill>
                                <a:latin typeface="Cambria Math"/>
                                <a:ea typeface="Cambria Math"/>
                              </a:rPr>
                              <m:t>𝑝</m:t>
                            </m:r>
                          </m:sub>
                        </m:sSub>
                      </m:e>
                      <m:sub/>
                      <m:sup>
                        <m:r>
                          <a:rPr lang="en-US" sz="2400" i="1">
                            <a:solidFill>
                              <a:srgbClr val="007DFF"/>
                            </a:solidFill>
                            <a:latin typeface="Cambria Math"/>
                            <a:ea typeface="Cambria Math"/>
                          </a:rPr>
                          <m:t>𝑆</m:t>
                        </m:r>
                        <m:r>
                          <a:rPr lang="en-US" sz="2400" i="1">
                            <a:solidFill>
                              <a:srgbClr val="007DFF"/>
                            </a:solidFill>
                            <a:latin typeface="Cambria Math"/>
                            <a:ea typeface="Cambria Math"/>
                          </a:rPr>
                          <m:t>/</m:t>
                        </m:r>
                        <m:r>
                          <a:rPr lang="en-US" sz="2400" i="1">
                            <a:solidFill>
                              <a:srgbClr val="007DFF"/>
                            </a:solidFill>
                            <a:latin typeface="Cambria Math"/>
                            <a:ea typeface="Cambria Math"/>
                          </a:rPr>
                          <m:t>𝑃</m:t>
                        </m:r>
                      </m:sup>
                    </m:sSubSup>
                    <m:r>
                      <a:rPr lang="en-US" sz="2400" i="1">
                        <a:solidFill>
                          <a:srgbClr val="007DFF"/>
                        </a:solidFill>
                        <a:latin typeface="Cambria Math"/>
                      </a:rPr>
                      <m:t>(</m:t>
                    </m:r>
                    <m:r>
                      <a:rPr lang="en-US" sz="2400" i="1">
                        <a:solidFill>
                          <a:srgbClr val="007DFF"/>
                        </a:solidFill>
                        <a:latin typeface="Cambria Math"/>
                      </a:rPr>
                      <m:t>𝐵</m:t>
                    </m:r>
                    <m:r>
                      <a:rPr lang="en-US" sz="2400" i="1">
                        <a:solidFill>
                          <a:srgbClr val="007DFF"/>
                        </a:solidFill>
                        <a:latin typeface="Cambria Math"/>
                      </a:rPr>
                      <m:t>)</m:t>
                    </m:r>
                    <m:f>
                      <m:fPr>
                        <m:ctrlPr>
                          <a:rPr lang="en-US" sz="2400" i="1" smtClean="0">
                            <a:solidFill>
                              <a:srgbClr val="007DFF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07DFF"/>
                            </a:solidFill>
                            <a:latin typeface="Cambria Math"/>
                          </a:rPr>
                          <m:t>4</m:t>
                        </m:r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rgbClr val="007DFF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en-US" sz="2400" b="0" i="1" smtClean="0">
                                    <a:solidFill>
                                      <a:srgbClr val="007DFF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solidFill>
                                      <a:srgbClr val="007DFF"/>
                                    </a:solidFill>
                                    <a:latin typeface="Cambria Math"/>
                                  </a:rPr>
                                  <m:t>𝐺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solidFill>
                                      <a:srgbClr val="007DFF"/>
                                    </a:solidFill>
                                    <a:latin typeface="Cambria Math"/>
                                  </a:rPr>
                                  <m:t>𝐹</m:t>
                                </m:r>
                              </m:sub>
                            </m:sSub>
                          </m:e>
                          <m:sup>
                            <m:r>
                              <a:rPr lang="en-US" sz="2400" b="0" i="1" smtClean="0">
                                <a:solidFill>
                                  <a:srgbClr val="007DFF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2400" b="0" i="1" smtClean="0">
                            <a:solidFill>
                              <a:srgbClr val="007DFF"/>
                            </a:solidFill>
                            <a:latin typeface="Cambria Math"/>
                          </a:rPr>
                          <m:t>15</m:t>
                        </m:r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rgbClr val="007DFF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l-GR" sz="2400" b="0" i="1" smtClean="0">
                                <a:solidFill>
                                  <a:srgbClr val="007DFF"/>
                                </a:solidFill>
                                <a:latin typeface="Cambria Math"/>
                              </a:rPr>
                              <m:t>π</m:t>
                            </m:r>
                          </m:e>
                          <m:sup>
                            <m:r>
                              <a:rPr lang="en-US" sz="2400" b="0" i="1" smtClean="0">
                                <a:solidFill>
                                  <a:srgbClr val="007DFF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sSup>
                      <m:sSupPr>
                        <m:ctrlPr>
                          <a:rPr lang="en-US" sz="2400" i="1" smtClean="0">
                            <a:solidFill>
                              <a:srgbClr val="007DFF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7DFF"/>
                            </a:solidFill>
                            <a:latin typeface="Cambria Math"/>
                          </a:rPr>
                          <m:t>𝑇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7DFF"/>
                            </a:solidFill>
                            <a:latin typeface="Cambria Math"/>
                          </a:rPr>
                          <m:t>7</m:t>
                        </m:r>
                      </m:sup>
                    </m:sSup>
                  </m:oMath>
                </a14:m>
                <a:r>
                  <a:rPr lang="en-US" sz="2400" dirty="0" smtClean="0">
                    <a:solidFill>
                      <a:srgbClr val="007DFF"/>
                    </a:solidFill>
                  </a:rPr>
                  <a:t>𝓘</a:t>
                </a:r>
                <a:endParaRPr lang="en-US" sz="2400" dirty="0">
                  <a:solidFill>
                    <a:srgbClr val="007DFF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3505200"/>
                <a:ext cx="3900748" cy="681661"/>
              </a:xfrm>
              <a:prstGeom prst="rect">
                <a:avLst/>
              </a:prstGeom>
              <a:blipFill rotWithShape="1">
                <a:blip r:embed="rId4"/>
                <a:stretch>
                  <a:fillRect r="-3286" b="-80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87127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4316</TotalTime>
  <Words>678</Words>
  <Application>Microsoft Office PowerPoint</Application>
  <PresentationFormat>On-screen Show (4:3)</PresentationFormat>
  <Paragraphs>85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Quenched Superconductivity in Magnetars</vt:lpstr>
      <vt:lpstr>Magnetar… a new class of neutron stars</vt:lpstr>
      <vt:lpstr>Motivation…</vt:lpstr>
      <vt:lpstr>Inputs…</vt:lpstr>
      <vt:lpstr>Results</vt:lpstr>
      <vt:lpstr>Implications…</vt:lpstr>
      <vt:lpstr>PowerPoint Presentation</vt:lpstr>
      <vt:lpstr>dUrca emissivity</vt:lpstr>
      <vt:lpstr>Pair-breaking emissivity</vt:lpstr>
      <vt:lpstr>Summary and outlook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Quenched Superconductivity in Magnetars</dc:title>
  <dc:creator>Monika</dc:creator>
  <cp:lastModifiedBy>MS</cp:lastModifiedBy>
  <cp:revision>238</cp:revision>
  <dcterms:created xsi:type="dcterms:W3CDTF">2014-11-05T09:45:59Z</dcterms:created>
  <dcterms:modified xsi:type="dcterms:W3CDTF">2014-11-18T16:11:49Z</dcterms:modified>
</cp:coreProperties>
</file>